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9" r:id="rId3"/>
    <p:sldId id="283" r:id="rId4"/>
    <p:sldId id="284" r:id="rId5"/>
    <p:sldId id="281" r:id="rId6"/>
    <p:sldId id="282" r:id="rId7"/>
    <p:sldId id="285" r:id="rId8"/>
    <p:sldId id="286" r:id="rId9"/>
    <p:sldId id="287" r:id="rId10"/>
    <p:sldId id="280" r:id="rId11"/>
    <p:sldId id="27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B21"/>
    <a:srgbClr val="DE5A00"/>
    <a:srgbClr val="FF9900"/>
    <a:srgbClr val="441D61"/>
    <a:srgbClr val="7296AE"/>
    <a:srgbClr val="C0C0C0"/>
    <a:srgbClr val="544000"/>
    <a:srgbClr val="B88C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120" autoAdjust="0"/>
  </p:normalViewPr>
  <p:slideViewPr>
    <p:cSldViewPr>
      <p:cViewPr varScale="1">
        <p:scale>
          <a:sx n="116" d="100"/>
          <a:sy n="116" d="100"/>
        </p:scale>
        <p:origin x="-51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B2072B-1F83-D44D-BAF8-6AC359F504D0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F705C640-942B-6742-BBF0-7C722E6387FC}">
      <dgm:prSet phldrT="[Текст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</a:rPr>
            <a:t>Неподдержка</a:t>
          </a:r>
          <a:r>
            <a:rPr lang="ru-RU" sz="1600" dirty="0" smtClean="0">
              <a:solidFill>
                <a:schemeClr val="tx1"/>
              </a:solidFill>
            </a:rPr>
            <a:t> населением проекта решения</a:t>
          </a:r>
          <a:endParaRPr lang="ru-RU" sz="1600" dirty="0">
            <a:solidFill>
              <a:schemeClr val="tx1"/>
            </a:solidFill>
          </a:endParaRPr>
        </a:p>
      </dgm:t>
    </dgm:pt>
    <dgm:pt modelId="{C9F68C9A-7E7E-B74F-823C-BB990811CA7A}" type="parTrans" cxnId="{A86E42F8-D7DE-B04A-A188-F589B57E56D1}">
      <dgm:prSet/>
      <dgm:spPr/>
      <dgm:t>
        <a:bodyPr/>
        <a:lstStyle/>
        <a:p>
          <a:endParaRPr lang="ru-RU"/>
        </a:p>
      </dgm:t>
    </dgm:pt>
    <dgm:pt modelId="{7404E8DC-6482-DA41-9323-6A208B13158E}" type="sibTrans" cxnId="{A86E42F8-D7DE-B04A-A188-F589B57E56D1}">
      <dgm:prSet/>
      <dgm:spPr/>
      <dgm:t>
        <a:bodyPr/>
        <a:lstStyle/>
        <a:p>
          <a:endParaRPr lang="ru-RU"/>
        </a:p>
      </dgm:t>
    </dgm:pt>
    <dgm:pt modelId="{CB85D762-F44F-4E48-B9ED-636D5129C077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Предварительная организационная работа с населением</a:t>
          </a:r>
          <a:endParaRPr lang="ru-RU" dirty="0">
            <a:solidFill>
              <a:srgbClr val="000000"/>
            </a:solidFill>
          </a:endParaRPr>
        </a:p>
      </dgm:t>
    </dgm:pt>
    <dgm:pt modelId="{3CA21A13-DA4D-2C47-85CC-E0A3277AB408}" type="parTrans" cxnId="{C4227259-EAEA-F046-B7BA-FD616D3D72C9}">
      <dgm:prSet/>
      <dgm:spPr/>
      <dgm:t>
        <a:bodyPr/>
        <a:lstStyle/>
        <a:p>
          <a:endParaRPr lang="ru-RU"/>
        </a:p>
      </dgm:t>
    </dgm:pt>
    <dgm:pt modelId="{3C47919E-D5DF-9D4D-9911-024C93E6E8FF}" type="sibTrans" cxnId="{C4227259-EAEA-F046-B7BA-FD616D3D72C9}">
      <dgm:prSet/>
      <dgm:spPr/>
      <dgm:t>
        <a:bodyPr/>
        <a:lstStyle/>
        <a:p>
          <a:endParaRPr lang="ru-RU"/>
        </a:p>
      </dgm:t>
    </dgm:pt>
    <dgm:pt modelId="{51C2F008-BAF3-A946-BABC-FE0009F647A0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Готовность голосовать и исполнять решение о самообложении</a:t>
          </a:r>
          <a:endParaRPr lang="ru-RU" dirty="0">
            <a:solidFill>
              <a:srgbClr val="000000"/>
            </a:solidFill>
          </a:endParaRPr>
        </a:p>
      </dgm:t>
    </dgm:pt>
    <dgm:pt modelId="{1F4B8BC1-85A3-7749-8259-75C4828F8DA7}" type="parTrans" cxnId="{E4A75B86-54CC-C24C-A2E8-3C3574F964E3}">
      <dgm:prSet/>
      <dgm:spPr/>
      <dgm:t>
        <a:bodyPr/>
        <a:lstStyle/>
        <a:p>
          <a:endParaRPr lang="ru-RU"/>
        </a:p>
      </dgm:t>
    </dgm:pt>
    <dgm:pt modelId="{47D8C6D8-2971-F44A-90DC-0580E9D273CE}" type="sibTrans" cxnId="{E4A75B86-54CC-C24C-A2E8-3C3574F964E3}">
      <dgm:prSet/>
      <dgm:spPr/>
      <dgm:t>
        <a:bodyPr/>
        <a:lstStyle/>
        <a:p>
          <a:endParaRPr lang="ru-RU"/>
        </a:p>
      </dgm:t>
    </dgm:pt>
    <dgm:pt modelId="{E6391B73-B2FF-0148-A2D7-38BF33C31CD7}" type="pres">
      <dgm:prSet presAssocID="{10B2072B-1F83-D44D-BAF8-6AC359F504D0}" presName="Name0" presStyleCnt="0">
        <dgm:presLayoutVars>
          <dgm:dir/>
          <dgm:resizeHandles val="exact"/>
        </dgm:presLayoutVars>
      </dgm:prSet>
      <dgm:spPr/>
    </dgm:pt>
    <dgm:pt modelId="{62170323-D5F4-254B-B9A5-E849F172EF99}" type="pres">
      <dgm:prSet presAssocID="{F705C640-942B-6742-BBF0-7C722E6387FC}" presName="node" presStyleLbl="node1" presStyleIdx="0" presStyleCnt="3" custScaleY="905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9CF39-1DFA-2448-928E-BFAF1DC832B2}" type="pres">
      <dgm:prSet presAssocID="{7404E8DC-6482-DA41-9323-6A208B13158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AF59FFE-B31F-6840-B4F9-48C4B625BF74}" type="pres">
      <dgm:prSet presAssocID="{7404E8DC-6482-DA41-9323-6A208B13158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BB9C03B-DB8D-414F-929A-57A2A86F0C8A}" type="pres">
      <dgm:prSet presAssocID="{CB85D762-F44F-4E48-B9ED-636D5129C077}" presName="node" presStyleLbl="node1" presStyleIdx="1" presStyleCnt="3" custScaleY="834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78478-B9E5-854D-A727-4CEC220B05D0}" type="pres">
      <dgm:prSet presAssocID="{3C47919E-D5DF-9D4D-9911-024C93E6E8FF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70C4884-FD24-7B40-8D39-4E8B2043D64D}" type="pres">
      <dgm:prSet presAssocID="{3C47919E-D5DF-9D4D-9911-024C93E6E8FF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F50158B-9E34-2A44-8163-C1C7FD63733F}" type="pres">
      <dgm:prSet presAssocID="{51C2F008-BAF3-A946-BABC-FE0009F647A0}" presName="node" presStyleLbl="node1" presStyleIdx="2" presStyleCnt="3" custScaleY="824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A75B86-54CC-C24C-A2E8-3C3574F964E3}" srcId="{10B2072B-1F83-D44D-BAF8-6AC359F504D0}" destId="{51C2F008-BAF3-A946-BABC-FE0009F647A0}" srcOrd="2" destOrd="0" parTransId="{1F4B8BC1-85A3-7749-8259-75C4828F8DA7}" sibTransId="{47D8C6D8-2971-F44A-90DC-0580E9D273CE}"/>
    <dgm:cxn modelId="{B32EF3BA-7E90-6C40-BFC5-82CD7FB34E6B}" type="presOf" srcId="{7404E8DC-6482-DA41-9323-6A208B13158E}" destId="{3AF59FFE-B31F-6840-B4F9-48C4B625BF74}" srcOrd="1" destOrd="0" presId="urn:microsoft.com/office/officeart/2005/8/layout/process1"/>
    <dgm:cxn modelId="{593B7FDF-2166-234D-B940-7FFDEAEF4E2F}" type="presOf" srcId="{51C2F008-BAF3-A946-BABC-FE0009F647A0}" destId="{FF50158B-9E34-2A44-8163-C1C7FD63733F}" srcOrd="0" destOrd="0" presId="urn:microsoft.com/office/officeart/2005/8/layout/process1"/>
    <dgm:cxn modelId="{6782E806-372B-1248-9B58-1C25B2DAD98D}" type="presOf" srcId="{10B2072B-1F83-D44D-BAF8-6AC359F504D0}" destId="{E6391B73-B2FF-0148-A2D7-38BF33C31CD7}" srcOrd="0" destOrd="0" presId="urn:microsoft.com/office/officeart/2005/8/layout/process1"/>
    <dgm:cxn modelId="{E9EC208A-F498-B445-97C6-890B8D7AB05A}" type="presOf" srcId="{CB85D762-F44F-4E48-B9ED-636D5129C077}" destId="{3BB9C03B-DB8D-414F-929A-57A2A86F0C8A}" srcOrd="0" destOrd="0" presId="urn:microsoft.com/office/officeart/2005/8/layout/process1"/>
    <dgm:cxn modelId="{C4227259-EAEA-F046-B7BA-FD616D3D72C9}" srcId="{10B2072B-1F83-D44D-BAF8-6AC359F504D0}" destId="{CB85D762-F44F-4E48-B9ED-636D5129C077}" srcOrd="1" destOrd="0" parTransId="{3CA21A13-DA4D-2C47-85CC-E0A3277AB408}" sibTransId="{3C47919E-D5DF-9D4D-9911-024C93E6E8FF}"/>
    <dgm:cxn modelId="{A86E42F8-D7DE-B04A-A188-F589B57E56D1}" srcId="{10B2072B-1F83-D44D-BAF8-6AC359F504D0}" destId="{F705C640-942B-6742-BBF0-7C722E6387FC}" srcOrd="0" destOrd="0" parTransId="{C9F68C9A-7E7E-B74F-823C-BB990811CA7A}" sibTransId="{7404E8DC-6482-DA41-9323-6A208B13158E}"/>
    <dgm:cxn modelId="{09C9197B-C6AC-3445-9BAD-E3F46B6B349C}" type="presOf" srcId="{3C47919E-D5DF-9D4D-9911-024C93E6E8FF}" destId="{68C78478-B9E5-854D-A727-4CEC220B05D0}" srcOrd="0" destOrd="0" presId="urn:microsoft.com/office/officeart/2005/8/layout/process1"/>
    <dgm:cxn modelId="{2CFBB0FB-A423-FB4D-9516-39888FEAB0FD}" type="presOf" srcId="{3C47919E-D5DF-9D4D-9911-024C93E6E8FF}" destId="{C70C4884-FD24-7B40-8D39-4E8B2043D64D}" srcOrd="1" destOrd="0" presId="urn:microsoft.com/office/officeart/2005/8/layout/process1"/>
    <dgm:cxn modelId="{46B52B83-9D01-9347-BD5E-A30362B683C5}" type="presOf" srcId="{7404E8DC-6482-DA41-9323-6A208B13158E}" destId="{A7C9CF39-1DFA-2448-928E-BFAF1DC832B2}" srcOrd="0" destOrd="0" presId="urn:microsoft.com/office/officeart/2005/8/layout/process1"/>
    <dgm:cxn modelId="{712A6B2B-15ED-E646-897F-7B9A65777F39}" type="presOf" srcId="{F705C640-942B-6742-BBF0-7C722E6387FC}" destId="{62170323-D5F4-254B-B9A5-E849F172EF99}" srcOrd="0" destOrd="0" presId="urn:microsoft.com/office/officeart/2005/8/layout/process1"/>
    <dgm:cxn modelId="{89577C80-B0C1-4D4B-96F6-F77155AD0571}" type="presParOf" srcId="{E6391B73-B2FF-0148-A2D7-38BF33C31CD7}" destId="{62170323-D5F4-254B-B9A5-E849F172EF99}" srcOrd="0" destOrd="0" presId="urn:microsoft.com/office/officeart/2005/8/layout/process1"/>
    <dgm:cxn modelId="{AB8BC5C4-7531-CD42-9665-258807ABD4DB}" type="presParOf" srcId="{E6391B73-B2FF-0148-A2D7-38BF33C31CD7}" destId="{A7C9CF39-1DFA-2448-928E-BFAF1DC832B2}" srcOrd="1" destOrd="0" presId="urn:microsoft.com/office/officeart/2005/8/layout/process1"/>
    <dgm:cxn modelId="{846ACB58-68A7-B447-B465-4AADDEE86CE0}" type="presParOf" srcId="{A7C9CF39-1DFA-2448-928E-BFAF1DC832B2}" destId="{3AF59FFE-B31F-6840-B4F9-48C4B625BF74}" srcOrd="0" destOrd="0" presId="urn:microsoft.com/office/officeart/2005/8/layout/process1"/>
    <dgm:cxn modelId="{3BE13141-7340-2147-9B30-C379DD52EEA3}" type="presParOf" srcId="{E6391B73-B2FF-0148-A2D7-38BF33C31CD7}" destId="{3BB9C03B-DB8D-414F-929A-57A2A86F0C8A}" srcOrd="2" destOrd="0" presId="urn:microsoft.com/office/officeart/2005/8/layout/process1"/>
    <dgm:cxn modelId="{75C8259D-7417-8544-B03A-A2367DFB9D25}" type="presParOf" srcId="{E6391B73-B2FF-0148-A2D7-38BF33C31CD7}" destId="{68C78478-B9E5-854D-A727-4CEC220B05D0}" srcOrd="3" destOrd="0" presId="urn:microsoft.com/office/officeart/2005/8/layout/process1"/>
    <dgm:cxn modelId="{6FB8BCF4-9340-9A40-9EB5-A4CA53AAC1EC}" type="presParOf" srcId="{68C78478-B9E5-854D-A727-4CEC220B05D0}" destId="{C70C4884-FD24-7B40-8D39-4E8B2043D64D}" srcOrd="0" destOrd="0" presId="urn:microsoft.com/office/officeart/2005/8/layout/process1"/>
    <dgm:cxn modelId="{14E92A5D-45FB-7245-B4BE-46F51F00528F}" type="presParOf" srcId="{E6391B73-B2FF-0148-A2D7-38BF33C31CD7}" destId="{FF50158B-9E34-2A44-8163-C1C7FD6373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B2072B-1F83-D44D-BAF8-6AC359F504D0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F705C640-942B-6742-BBF0-7C722E6387FC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Превышение суммы, которую граждане готовы заплатить</a:t>
          </a:r>
          <a:endParaRPr lang="ru-RU" dirty="0">
            <a:solidFill>
              <a:schemeClr val="tx1"/>
            </a:solidFill>
          </a:endParaRPr>
        </a:p>
      </dgm:t>
    </dgm:pt>
    <dgm:pt modelId="{C9F68C9A-7E7E-B74F-823C-BB990811CA7A}" type="parTrans" cxnId="{A86E42F8-D7DE-B04A-A188-F589B57E56D1}">
      <dgm:prSet/>
      <dgm:spPr/>
      <dgm:t>
        <a:bodyPr/>
        <a:lstStyle/>
        <a:p>
          <a:endParaRPr lang="ru-RU"/>
        </a:p>
      </dgm:t>
    </dgm:pt>
    <dgm:pt modelId="{7404E8DC-6482-DA41-9323-6A208B13158E}" type="sibTrans" cxnId="{A86E42F8-D7DE-B04A-A188-F589B57E56D1}">
      <dgm:prSet/>
      <dgm:spPr/>
      <dgm:t>
        <a:bodyPr/>
        <a:lstStyle/>
        <a:p>
          <a:endParaRPr lang="ru-RU"/>
        </a:p>
      </dgm:t>
    </dgm:pt>
    <dgm:pt modelId="{CB85D762-F44F-4E48-B9ED-636D5129C077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Определение умеренного размера платежа</a:t>
          </a:r>
        </a:p>
        <a:p>
          <a:r>
            <a:rPr lang="ru-RU" dirty="0" smtClean="0">
              <a:solidFill>
                <a:srgbClr val="000000"/>
              </a:solidFill>
            </a:rPr>
            <a:t>(100 – 500 руб.)</a:t>
          </a:r>
          <a:endParaRPr lang="ru-RU" dirty="0">
            <a:solidFill>
              <a:srgbClr val="000000"/>
            </a:solidFill>
          </a:endParaRPr>
        </a:p>
      </dgm:t>
    </dgm:pt>
    <dgm:pt modelId="{3CA21A13-DA4D-2C47-85CC-E0A3277AB408}" type="parTrans" cxnId="{C4227259-EAEA-F046-B7BA-FD616D3D72C9}">
      <dgm:prSet/>
      <dgm:spPr/>
      <dgm:t>
        <a:bodyPr/>
        <a:lstStyle/>
        <a:p>
          <a:endParaRPr lang="ru-RU"/>
        </a:p>
      </dgm:t>
    </dgm:pt>
    <dgm:pt modelId="{3C47919E-D5DF-9D4D-9911-024C93E6E8FF}" type="sibTrans" cxnId="{C4227259-EAEA-F046-B7BA-FD616D3D72C9}">
      <dgm:prSet/>
      <dgm:spPr/>
      <dgm:t>
        <a:bodyPr/>
        <a:lstStyle/>
        <a:p>
          <a:endParaRPr lang="ru-RU"/>
        </a:p>
      </dgm:t>
    </dgm:pt>
    <dgm:pt modelId="{51C2F008-BAF3-A946-BABC-FE0009F647A0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Быстрый</a:t>
          </a:r>
          <a:r>
            <a:rPr lang="ru-RU" baseline="0" dirty="0" smtClean="0">
              <a:solidFill>
                <a:srgbClr val="000000"/>
              </a:solidFill>
            </a:rPr>
            <a:t> сбор средств и отсутствие жалоб граждан</a:t>
          </a:r>
          <a:endParaRPr lang="ru-RU" dirty="0">
            <a:solidFill>
              <a:srgbClr val="000000"/>
            </a:solidFill>
          </a:endParaRPr>
        </a:p>
      </dgm:t>
    </dgm:pt>
    <dgm:pt modelId="{47D8C6D8-2971-F44A-90DC-0580E9D273CE}" type="sibTrans" cxnId="{E4A75B86-54CC-C24C-A2E8-3C3574F964E3}">
      <dgm:prSet/>
      <dgm:spPr/>
      <dgm:t>
        <a:bodyPr/>
        <a:lstStyle/>
        <a:p>
          <a:endParaRPr lang="ru-RU"/>
        </a:p>
      </dgm:t>
    </dgm:pt>
    <dgm:pt modelId="{1F4B8BC1-85A3-7749-8259-75C4828F8DA7}" type="parTrans" cxnId="{E4A75B86-54CC-C24C-A2E8-3C3574F964E3}">
      <dgm:prSet/>
      <dgm:spPr/>
      <dgm:t>
        <a:bodyPr/>
        <a:lstStyle/>
        <a:p>
          <a:endParaRPr lang="ru-RU"/>
        </a:p>
      </dgm:t>
    </dgm:pt>
    <dgm:pt modelId="{E6391B73-B2FF-0148-A2D7-38BF33C31CD7}" type="pres">
      <dgm:prSet presAssocID="{10B2072B-1F83-D44D-BAF8-6AC359F504D0}" presName="Name0" presStyleCnt="0">
        <dgm:presLayoutVars>
          <dgm:dir/>
          <dgm:resizeHandles val="exact"/>
        </dgm:presLayoutVars>
      </dgm:prSet>
      <dgm:spPr/>
    </dgm:pt>
    <dgm:pt modelId="{62170323-D5F4-254B-B9A5-E849F172EF99}" type="pres">
      <dgm:prSet presAssocID="{F705C640-942B-6742-BBF0-7C722E6387F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9CF39-1DFA-2448-928E-BFAF1DC832B2}" type="pres">
      <dgm:prSet presAssocID="{7404E8DC-6482-DA41-9323-6A208B13158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AF59FFE-B31F-6840-B4F9-48C4B625BF74}" type="pres">
      <dgm:prSet presAssocID="{7404E8DC-6482-DA41-9323-6A208B13158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BB9C03B-DB8D-414F-929A-57A2A86F0C8A}" type="pres">
      <dgm:prSet presAssocID="{CB85D762-F44F-4E48-B9ED-636D5129C07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78478-B9E5-854D-A727-4CEC220B05D0}" type="pres">
      <dgm:prSet presAssocID="{3C47919E-D5DF-9D4D-9911-024C93E6E8FF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70C4884-FD24-7B40-8D39-4E8B2043D64D}" type="pres">
      <dgm:prSet presAssocID="{3C47919E-D5DF-9D4D-9911-024C93E6E8FF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F50158B-9E34-2A44-8163-C1C7FD63733F}" type="pres">
      <dgm:prSet presAssocID="{51C2F008-BAF3-A946-BABC-FE0009F647A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A75B86-54CC-C24C-A2E8-3C3574F964E3}" srcId="{10B2072B-1F83-D44D-BAF8-6AC359F504D0}" destId="{51C2F008-BAF3-A946-BABC-FE0009F647A0}" srcOrd="2" destOrd="0" parTransId="{1F4B8BC1-85A3-7749-8259-75C4828F8DA7}" sibTransId="{47D8C6D8-2971-F44A-90DC-0580E9D273CE}"/>
    <dgm:cxn modelId="{47D1C656-C6BF-1248-9393-0E28D39FFDF2}" type="presOf" srcId="{51C2F008-BAF3-A946-BABC-FE0009F647A0}" destId="{FF50158B-9E34-2A44-8163-C1C7FD63733F}" srcOrd="0" destOrd="0" presId="urn:microsoft.com/office/officeart/2005/8/layout/process1"/>
    <dgm:cxn modelId="{DC415481-5212-914B-BF27-DEB0FE3DBD51}" type="presOf" srcId="{7404E8DC-6482-DA41-9323-6A208B13158E}" destId="{3AF59FFE-B31F-6840-B4F9-48C4B625BF74}" srcOrd="1" destOrd="0" presId="urn:microsoft.com/office/officeart/2005/8/layout/process1"/>
    <dgm:cxn modelId="{1F3F030D-B856-C54E-996B-9431E51481AB}" type="presOf" srcId="{3C47919E-D5DF-9D4D-9911-024C93E6E8FF}" destId="{68C78478-B9E5-854D-A727-4CEC220B05D0}" srcOrd="0" destOrd="0" presId="urn:microsoft.com/office/officeart/2005/8/layout/process1"/>
    <dgm:cxn modelId="{C5C45318-DEDB-864B-8C07-1F118C01B6E6}" type="presOf" srcId="{10B2072B-1F83-D44D-BAF8-6AC359F504D0}" destId="{E6391B73-B2FF-0148-A2D7-38BF33C31CD7}" srcOrd="0" destOrd="0" presId="urn:microsoft.com/office/officeart/2005/8/layout/process1"/>
    <dgm:cxn modelId="{C4227259-EAEA-F046-B7BA-FD616D3D72C9}" srcId="{10B2072B-1F83-D44D-BAF8-6AC359F504D0}" destId="{CB85D762-F44F-4E48-B9ED-636D5129C077}" srcOrd="1" destOrd="0" parTransId="{3CA21A13-DA4D-2C47-85CC-E0A3277AB408}" sibTransId="{3C47919E-D5DF-9D4D-9911-024C93E6E8FF}"/>
    <dgm:cxn modelId="{45C4313E-F30A-A645-9357-C5078D0E2C1F}" type="presOf" srcId="{CB85D762-F44F-4E48-B9ED-636D5129C077}" destId="{3BB9C03B-DB8D-414F-929A-57A2A86F0C8A}" srcOrd="0" destOrd="0" presId="urn:microsoft.com/office/officeart/2005/8/layout/process1"/>
    <dgm:cxn modelId="{0144B0C6-0094-2D4D-A8F8-42FA55458AC0}" type="presOf" srcId="{3C47919E-D5DF-9D4D-9911-024C93E6E8FF}" destId="{C70C4884-FD24-7B40-8D39-4E8B2043D64D}" srcOrd="1" destOrd="0" presId="urn:microsoft.com/office/officeart/2005/8/layout/process1"/>
    <dgm:cxn modelId="{A86E42F8-D7DE-B04A-A188-F589B57E56D1}" srcId="{10B2072B-1F83-D44D-BAF8-6AC359F504D0}" destId="{F705C640-942B-6742-BBF0-7C722E6387FC}" srcOrd="0" destOrd="0" parTransId="{C9F68C9A-7E7E-B74F-823C-BB990811CA7A}" sibTransId="{7404E8DC-6482-DA41-9323-6A208B13158E}"/>
    <dgm:cxn modelId="{ACBF9755-B995-9349-B0C3-A23CCA15C990}" type="presOf" srcId="{F705C640-942B-6742-BBF0-7C722E6387FC}" destId="{62170323-D5F4-254B-B9A5-E849F172EF99}" srcOrd="0" destOrd="0" presId="urn:microsoft.com/office/officeart/2005/8/layout/process1"/>
    <dgm:cxn modelId="{3E071274-890B-BD46-850E-2ED36A666A17}" type="presOf" srcId="{7404E8DC-6482-DA41-9323-6A208B13158E}" destId="{A7C9CF39-1DFA-2448-928E-BFAF1DC832B2}" srcOrd="0" destOrd="0" presId="urn:microsoft.com/office/officeart/2005/8/layout/process1"/>
    <dgm:cxn modelId="{0687FF4C-9A4E-7345-96C4-4D74BB683C52}" type="presParOf" srcId="{E6391B73-B2FF-0148-A2D7-38BF33C31CD7}" destId="{62170323-D5F4-254B-B9A5-E849F172EF99}" srcOrd="0" destOrd="0" presId="urn:microsoft.com/office/officeart/2005/8/layout/process1"/>
    <dgm:cxn modelId="{5389A9F1-2073-B648-9F78-4FD741F9D1FE}" type="presParOf" srcId="{E6391B73-B2FF-0148-A2D7-38BF33C31CD7}" destId="{A7C9CF39-1DFA-2448-928E-BFAF1DC832B2}" srcOrd="1" destOrd="0" presId="urn:microsoft.com/office/officeart/2005/8/layout/process1"/>
    <dgm:cxn modelId="{126F43B6-22B4-464A-9EEB-679264C85FC0}" type="presParOf" srcId="{A7C9CF39-1DFA-2448-928E-BFAF1DC832B2}" destId="{3AF59FFE-B31F-6840-B4F9-48C4B625BF74}" srcOrd="0" destOrd="0" presId="urn:microsoft.com/office/officeart/2005/8/layout/process1"/>
    <dgm:cxn modelId="{7B36075A-F052-A340-9A0B-51209B935E54}" type="presParOf" srcId="{E6391B73-B2FF-0148-A2D7-38BF33C31CD7}" destId="{3BB9C03B-DB8D-414F-929A-57A2A86F0C8A}" srcOrd="2" destOrd="0" presId="urn:microsoft.com/office/officeart/2005/8/layout/process1"/>
    <dgm:cxn modelId="{546AD1F5-9D62-154A-814D-CC9A07D875CC}" type="presParOf" srcId="{E6391B73-B2FF-0148-A2D7-38BF33C31CD7}" destId="{68C78478-B9E5-854D-A727-4CEC220B05D0}" srcOrd="3" destOrd="0" presId="urn:microsoft.com/office/officeart/2005/8/layout/process1"/>
    <dgm:cxn modelId="{A6D6BECA-460C-C340-B1E9-414F4A2210B4}" type="presParOf" srcId="{68C78478-B9E5-854D-A727-4CEC220B05D0}" destId="{C70C4884-FD24-7B40-8D39-4E8B2043D64D}" srcOrd="0" destOrd="0" presId="urn:microsoft.com/office/officeart/2005/8/layout/process1"/>
    <dgm:cxn modelId="{60C2D97B-097F-7F4D-8D75-C06630F0CE93}" type="presParOf" srcId="{E6391B73-B2FF-0148-A2D7-38BF33C31CD7}" destId="{FF50158B-9E34-2A44-8163-C1C7FD6373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B2072B-1F83-D44D-BAF8-6AC359F504D0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F705C640-942B-6742-BBF0-7C722E6387FC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Несоответствие результата использования средств масштабу </a:t>
          </a:r>
          <a:r>
            <a:rPr lang="ru-RU" b="1" dirty="0" smtClean="0">
              <a:solidFill>
                <a:schemeClr val="accent6">
                  <a:lumMod val="75000"/>
                </a:schemeClr>
              </a:solidFill>
            </a:rPr>
            <a:t>референдума</a:t>
          </a:r>
          <a:endParaRPr lang="ru-RU" b="1" dirty="0">
            <a:solidFill>
              <a:schemeClr val="accent6">
                <a:lumMod val="75000"/>
              </a:schemeClr>
            </a:solidFill>
          </a:endParaRPr>
        </a:p>
      </dgm:t>
    </dgm:pt>
    <dgm:pt modelId="{C9F68C9A-7E7E-B74F-823C-BB990811CA7A}" type="parTrans" cxnId="{A86E42F8-D7DE-B04A-A188-F589B57E56D1}">
      <dgm:prSet/>
      <dgm:spPr/>
      <dgm:t>
        <a:bodyPr/>
        <a:lstStyle/>
        <a:p>
          <a:endParaRPr lang="ru-RU"/>
        </a:p>
      </dgm:t>
    </dgm:pt>
    <dgm:pt modelId="{7404E8DC-6482-DA41-9323-6A208B13158E}" type="sibTrans" cxnId="{A86E42F8-D7DE-B04A-A188-F589B57E56D1}">
      <dgm:prSet/>
      <dgm:spPr/>
      <dgm:t>
        <a:bodyPr/>
        <a:lstStyle/>
        <a:p>
          <a:endParaRPr lang="ru-RU"/>
        </a:p>
      </dgm:t>
    </dgm:pt>
    <dgm:pt modelId="{CB85D762-F44F-4E48-B9ED-636D5129C077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Малая</a:t>
          </a:r>
          <a:r>
            <a:rPr lang="ru-RU" baseline="0" dirty="0" smtClean="0">
              <a:solidFill>
                <a:srgbClr val="000000"/>
              </a:solidFill>
            </a:rPr>
            <a:t> территория, результат очевиден каждому жителю</a:t>
          </a:r>
          <a:endParaRPr lang="ru-RU" dirty="0">
            <a:solidFill>
              <a:srgbClr val="000000"/>
            </a:solidFill>
          </a:endParaRPr>
        </a:p>
      </dgm:t>
    </dgm:pt>
    <dgm:pt modelId="{3CA21A13-DA4D-2C47-85CC-E0A3277AB408}" type="parTrans" cxnId="{C4227259-EAEA-F046-B7BA-FD616D3D72C9}">
      <dgm:prSet/>
      <dgm:spPr/>
      <dgm:t>
        <a:bodyPr/>
        <a:lstStyle/>
        <a:p>
          <a:endParaRPr lang="ru-RU"/>
        </a:p>
      </dgm:t>
    </dgm:pt>
    <dgm:pt modelId="{3C47919E-D5DF-9D4D-9911-024C93E6E8FF}" type="sibTrans" cxnId="{C4227259-EAEA-F046-B7BA-FD616D3D72C9}">
      <dgm:prSet/>
      <dgm:spPr/>
      <dgm:t>
        <a:bodyPr/>
        <a:lstStyle/>
        <a:p>
          <a:endParaRPr lang="ru-RU"/>
        </a:p>
      </dgm:t>
    </dgm:pt>
    <dgm:pt modelId="{51C2F008-BAF3-A946-BABC-FE0009F647A0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Удовлетворенность</a:t>
          </a:r>
          <a:r>
            <a:rPr lang="ru-RU" baseline="0" dirty="0" smtClean="0">
              <a:solidFill>
                <a:srgbClr val="000000"/>
              </a:solidFill>
            </a:rPr>
            <a:t> населения результатом, возможность повтора самообложения</a:t>
          </a:r>
          <a:endParaRPr lang="ru-RU" dirty="0">
            <a:solidFill>
              <a:srgbClr val="000000"/>
            </a:solidFill>
          </a:endParaRPr>
        </a:p>
      </dgm:t>
    </dgm:pt>
    <dgm:pt modelId="{1F4B8BC1-85A3-7749-8259-75C4828F8DA7}" type="parTrans" cxnId="{E4A75B86-54CC-C24C-A2E8-3C3574F964E3}">
      <dgm:prSet/>
      <dgm:spPr/>
      <dgm:t>
        <a:bodyPr/>
        <a:lstStyle/>
        <a:p>
          <a:endParaRPr lang="ru-RU"/>
        </a:p>
      </dgm:t>
    </dgm:pt>
    <dgm:pt modelId="{47D8C6D8-2971-F44A-90DC-0580E9D273CE}" type="sibTrans" cxnId="{E4A75B86-54CC-C24C-A2E8-3C3574F964E3}">
      <dgm:prSet/>
      <dgm:spPr/>
      <dgm:t>
        <a:bodyPr/>
        <a:lstStyle/>
        <a:p>
          <a:endParaRPr lang="ru-RU"/>
        </a:p>
      </dgm:t>
    </dgm:pt>
    <dgm:pt modelId="{E6391B73-B2FF-0148-A2D7-38BF33C31CD7}" type="pres">
      <dgm:prSet presAssocID="{10B2072B-1F83-D44D-BAF8-6AC359F504D0}" presName="Name0" presStyleCnt="0">
        <dgm:presLayoutVars>
          <dgm:dir/>
          <dgm:resizeHandles val="exact"/>
        </dgm:presLayoutVars>
      </dgm:prSet>
      <dgm:spPr/>
    </dgm:pt>
    <dgm:pt modelId="{62170323-D5F4-254B-B9A5-E849F172EF99}" type="pres">
      <dgm:prSet presAssocID="{F705C640-942B-6742-BBF0-7C722E6387FC}" presName="node" presStyleLbl="node1" presStyleIdx="0" presStyleCnt="3" custScaleY="106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9CF39-1DFA-2448-928E-BFAF1DC832B2}" type="pres">
      <dgm:prSet presAssocID="{7404E8DC-6482-DA41-9323-6A208B13158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AF59FFE-B31F-6840-B4F9-48C4B625BF74}" type="pres">
      <dgm:prSet presAssocID="{7404E8DC-6482-DA41-9323-6A208B13158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BB9C03B-DB8D-414F-929A-57A2A86F0C8A}" type="pres">
      <dgm:prSet presAssocID="{CB85D762-F44F-4E48-B9ED-636D5129C077}" presName="node" presStyleLbl="node1" presStyleIdx="1" presStyleCnt="3" custScaleY="106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78478-B9E5-854D-A727-4CEC220B05D0}" type="pres">
      <dgm:prSet presAssocID="{3C47919E-D5DF-9D4D-9911-024C93E6E8FF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70C4884-FD24-7B40-8D39-4E8B2043D64D}" type="pres">
      <dgm:prSet presAssocID="{3C47919E-D5DF-9D4D-9911-024C93E6E8FF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F50158B-9E34-2A44-8163-C1C7FD63733F}" type="pres">
      <dgm:prSet presAssocID="{51C2F008-BAF3-A946-BABC-FE0009F647A0}" presName="node" presStyleLbl="node1" presStyleIdx="2" presStyleCnt="3" custScaleY="106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A75B86-54CC-C24C-A2E8-3C3574F964E3}" srcId="{10B2072B-1F83-D44D-BAF8-6AC359F504D0}" destId="{51C2F008-BAF3-A946-BABC-FE0009F647A0}" srcOrd="2" destOrd="0" parTransId="{1F4B8BC1-85A3-7749-8259-75C4828F8DA7}" sibTransId="{47D8C6D8-2971-F44A-90DC-0580E9D273CE}"/>
    <dgm:cxn modelId="{83B952B5-6C73-F644-86A2-B993443ED9E9}" type="presOf" srcId="{F705C640-942B-6742-BBF0-7C722E6387FC}" destId="{62170323-D5F4-254B-B9A5-E849F172EF99}" srcOrd="0" destOrd="0" presId="urn:microsoft.com/office/officeart/2005/8/layout/process1"/>
    <dgm:cxn modelId="{C4227259-EAEA-F046-B7BA-FD616D3D72C9}" srcId="{10B2072B-1F83-D44D-BAF8-6AC359F504D0}" destId="{CB85D762-F44F-4E48-B9ED-636D5129C077}" srcOrd="1" destOrd="0" parTransId="{3CA21A13-DA4D-2C47-85CC-E0A3277AB408}" sibTransId="{3C47919E-D5DF-9D4D-9911-024C93E6E8FF}"/>
    <dgm:cxn modelId="{E800AA43-9EC4-3047-8DA6-FC573BC75A01}" type="presOf" srcId="{10B2072B-1F83-D44D-BAF8-6AC359F504D0}" destId="{E6391B73-B2FF-0148-A2D7-38BF33C31CD7}" srcOrd="0" destOrd="0" presId="urn:microsoft.com/office/officeart/2005/8/layout/process1"/>
    <dgm:cxn modelId="{9B179488-D776-D04D-88FB-4E9D7FDBFCD0}" type="presOf" srcId="{7404E8DC-6482-DA41-9323-6A208B13158E}" destId="{A7C9CF39-1DFA-2448-928E-BFAF1DC832B2}" srcOrd="0" destOrd="0" presId="urn:microsoft.com/office/officeart/2005/8/layout/process1"/>
    <dgm:cxn modelId="{104A594F-7952-2445-BA28-9DF43110CA09}" type="presOf" srcId="{CB85D762-F44F-4E48-B9ED-636D5129C077}" destId="{3BB9C03B-DB8D-414F-929A-57A2A86F0C8A}" srcOrd="0" destOrd="0" presId="urn:microsoft.com/office/officeart/2005/8/layout/process1"/>
    <dgm:cxn modelId="{A86E42F8-D7DE-B04A-A188-F589B57E56D1}" srcId="{10B2072B-1F83-D44D-BAF8-6AC359F504D0}" destId="{F705C640-942B-6742-BBF0-7C722E6387FC}" srcOrd="0" destOrd="0" parTransId="{C9F68C9A-7E7E-B74F-823C-BB990811CA7A}" sibTransId="{7404E8DC-6482-DA41-9323-6A208B13158E}"/>
    <dgm:cxn modelId="{17BE558C-A8F7-FE4D-B551-D429EAE4FBF6}" type="presOf" srcId="{3C47919E-D5DF-9D4D-9911-024C93E6E8FF}" destId="{68C78478-B9E5-854D-A727-4CEC220B05D0}" srcOrd="0" destOrd="0" presId="urn:microsoft.com/office/officeart/2005/8/layout/process1"/>
    <dgm:cxn modelId="{1AAB1822-8F7B-E844-A90C-09EEB67258FC}" type="presOf" srcId="{3C47919E-D5DF-9D4D-9911-024C93E6E8FF}" destId="{C70C4884-FD24-7B40-8D39-4E8B2043D64D}" srcOrd="1" destOrd="0" presId="urn:microsoft.com/office/officeart/2005/8/layout/process1"/>
    <dgm:cxn modelId="{0EE8B12B-9289-AB43-8671-D3E64E0EAD34}" type="presOf" srcId="{7404E8DC-6482-DA41-9323-6A208B13158E}" destId="{3AF59FFE-B31F-6840-B4F9-48C4B625BF74}" srcOrd="1" destOrd="0" presId="urn:microsoft.com/office/officeart/2005/8/layout/process1"/>
    <dgm:cxn modelId="{002E67E8-6156-9A49-BFDF-1F9D74140F03}" type="presOf" srcId="{51C2F008-BAF3-A946-BABC-FE0009F647A0}" destId="{FF50158B-9E34-2A44-8163-C1C7FD63733F}" srcOrd="0" destOrd="0" presId="urn:microsoft.com/office/officeart/2005/8/layout/process1"/>
    <dgm:cxn modelId="{CB1F7001-4401-6D46-A220-3422BC6ECA12}" type="presParOf" srcId="{E6391B73-B2FF-0148-A2D7-38BF33C31CD7}" destId="{62170323-D5F4-254B-B9A5-E849F172EF99}" srcOrd="0" destOrd="0" presId="urn:microsoft.com/office/officeart/2005/8/layout/process1"/>
    <dgm:cxn modelId="{F71EC56D-438B-8142-B195-961ED78D2F4D}" type="presParOf" srcId="{E6391B73-B2FF-0148-A2D7-38BF33C31CD7}" destId="{A7C9CF39-1DFA-2448-928E-BFAF1DC832B2}" srcOrd="1" destOrd="0" presId="urn:microsoft.com/office/officeart/2005/8/layout/process1"/>
    <dgm:cxn modelId="{3E7DABAE-B3B2-C945-8499-A60D3CDC9D30}" type="presParOf" srcId="{A7C9CF39-1DFA-2448-928E-BFAF1DC832B2}" destId="{3AF59FFE-B31F-6840-B4F9-48C4B625BF74}" srcOrd="0" destOrd="0" presId="urn:microsoft.com/office/officeart/2005/8/layout/process1"/>
    <dgm:cxn modelId="{EA7EEBB2-F5B0-EE4E-A86B-0939A386AC52}" type="presParOf" srcId="{E6391B73-B2FF-0148-A2D7-38BF33C31CD7}" destId="{3BB9C03B-DB8D-414F-929A-57A2A86F0C8A}" srcOrd="2" destOrd="0" presId="urn:microsoft.com/office/officeart/2005/8/layout/process1"/>
    <dgm:cxn modelId="{0578F80F-0335-CD4E-8F91-D7E1FCE3D074}" type="presParOf" srcId="{E6391B73-B2FF-0148-A2D7-38BF33C31CD7}" destId="{68C78478-B9E5-854D-A727-4CEC220B05D0}" srcOrd="3" destOrd="0" presId="urn:microsoft.com/office/officeart/2005/8/layout/process1"/>
    <dgm:cxn modelId="{151ED8C6-BDEF-7946-B7C4-263BAB88DB61}" type="presParOf" srcId="{68C78478-B9E5-854D-A727-4CEC220B05D0}" destId="{C70C4884-FD24-7B40-8D39-4E8B2043D64D}" srcOrd="0" destOrd="0" presId="urn:microsoft.com/office/officeart/2005/8/layout/process1"/>
    <dgm:cxn modelId="{B0F0C4E9-7955-D043-B499-3DA97383DE7F}" type="presParOf" srcId="{E6391B73-B2FF-0148-A2D7-38BF33C31CD7}" destId="{FF50158B-9E34-2A44-8163-C1C7FD6373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70323-D5F4-254B-B9A5-E849F172EF99}">
      <dsp:nvSpPr>
        <dsp:cNvPr id="0" name=""/>
        <dsp:cNvSpPr/>
      </dsp:nvSpPr>
      <dsp:spPr>
        <a:xfrm>
          <a:off x="6663" y="259078"/>
          <a:ext cx="1991729" cy="1132842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Неподдержка</a:t>
          </a:r>
          <a:r>
            <a:rPr lang="ru-RU" sz="1600" kern="1200" dirty="0" smtClean="0">
              <a:solidFill>
                <a:schemeClr val="tx1"/>
              </a:solidFill>
            </a:rPr>
            <a:t> населением проекта решения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9843" y="292258"/>
        <a:ext cx="1925369" cy="1066482"/>
      </dsp:txXfrm>
    </dsp:sp>
    <dsp:sp modelId="{A7C9CF39-1DFA-2448-928E-BFAF1DC832B2}">
      <dsp:nvSpPr>
        <dsp:cNvPr id="0" name=""/>
        <dsp:cNvSpPr/>
      </dsp:nvSpPr>
      <dsp:spPr>
        <a:xfrm>
          <a:off x="2197566" y="57852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197566" y="677315"/>
        <a:ext cx="295572" cy="296368"/>
      </dsp:txXfrm>
    </dsp:sp>
    <dsp:sp modelId="{3BB9C03B-DB8D-414F-929A-57A2A86F0C8A}">
      <dsp:nvSpPr>
        <dsp:cNvPr id="0" name=""/>
        <dsp:cNvSpPr/>
      </dsp:nvSpPr>
      <dsp:spPr>
        <a:xfrm>
          <a:off x="2795085" y="303766"/>
          <a:ext cx="1991729" cy="1043467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Предварительная организационная работа с населением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2825647" y="334328"/>
        <a:ext cx="1930605" cy="982343"/>
      </dsp:txXfrm>
    </dsp:sp>
    <dsp:sp modelId="{68C78478-B9E5-854D-A727-4CEC220B05D0}">
      <dsp:nvSpPr>
        <dsp:cNvPr id="0" name=""/>
        <dsp:cNvSpPr/>
      </dsp:nvSpPr>
      <dsp:spPr>
        <a:xfrm>
          <a:off x="4985987" y="57852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4985987" y="677315"/>
        <a:ext cx="295572" cy="296368"/>
      </dsp:txXfrm>
    </dsp:sp>
    <dsp:sp modelId="{FF50158B-9E34-2A44-8163-C1C7FD63733F}">
      <dsp:nvSpPr>
        <dsp:cNvPr id="0" name=""/>
        <dsp:cNvSpPr/>
      </dsp:nvSpPr>
      <dsp:spPr>
        <a:xfrm>
          <a:off x="5583506" y="309883"/>
          <a:ext cx="1991729" cy="1031232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Готовность голосовать и исполнять решение о самообложении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5613710" y="340087"/>
        <a:ext cx="1931321" cy="9708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70323-D5F4-254B-B9A5-E849F172EF99}">
      <dsp:nvSpPr>
        <dsp:cNvPr id="0" name=""/>
        <dsp:cNvSpPr/>
      </dsp:nvSpPr>
      <dsp:spPr>
        <a:xfrm>
          <a:off x="6663" y="0"/>
          <a:ext cx="1991729" cy="124714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1"/>
              </a:solidFill>
            </a:rPr>
            <a:t>Превышение суммы, которую граждане готовы заплатить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43190" y="36527"/>
        <a:ext cx="1918675" cy="1174086"/>
      </dsp:txXfrm>
    </dsp:sp>
    <dsp:sp modelId="{A7C9CF39-1DFA-2448-928E-BFAF1DC832B2}">
      <dsp:nvSpPr>
        <dsp:cNvPr id="0" name=""/>
        <dsp:cNvSpPr/>
      </dsp:nvSpPr>
      <dsp:spPr>
        <a:xfrm>
          <a:off x="2197566" y="37659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197566" y="475385"/>
        <a:ext cx="295572" cy="296368"/>
      </dsp:txXfrm>
    </dsp:sp>
    <dsp:sp modelId="{3BB9C03B-DB8D-414F-929A-57A2A86F0C8A}">
      <dsp:nvSpPr>
        <dsp:cNvPr id="0" name=""/>
        <dsp:cNvSpPr/>
      </dsp:nvSpPr>
      <dsp:spPr>
        <a:xfrm>
          <a:off x="2795085" y="0"/>
          <a:ext cx="1991729" cy="124714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rgbClr val="000000"/>
              </a:solidFill>
            </a:rPr>
            <a:t>Определение умеренного размера платежа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rgbClr val="000000"/>
              </a:solidFill>
            </a:rPr>
            <a:t>(100 – 500 руб.)</a:t>
          </a:r>
          <a:endParaRPr lang="ru-RU" sz="1700" kern="1200" dirty="0">
            <a:solidFill>
              <a:srgbClr val="000000"/>
            </a:solidFill>
          </a:endParaRPr>
        </a:p>
      </dsp:txBody>
      <dsp:txXfrm>
        <a:off x="2831612" y="36527"/>
        <a:ext cx="1918675" cy="1174086"/>
      </dsp:txXfrm>
    </dsp:sp>
    <dsp:sp modelId="{68C78478-B9E5-854D-A727-4CEC220B05D0}">
      <dsp:nvSpPr>
        <dsp:cNvPr id="0" name=""/>
        <dsp:cNvSpPr/>
      </dsp:nvSpPr>
      <dsp:spPr>
        <a:xfrm>
          <a:off x="4985987" y="37659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985987" y="475385"/>
        <a:ext cx="295572" cy="296368"/>
      </dsp:txXfrm>
    </dsp:sp>
    <dsp:sp modelId="{FF50158B-9E34-2A44-8163-C1C7FD63733F}">
      <dsp:nvSpPr>
        <dsp:cNvPr id="0" name=""/>
        <dsp:cNvSpPr/>
      </dsp:nvSpPr>
      <dsp:spPr>
        <a:xfrm>
          <a:off x="5583506" y="0"/>
          <a:ext cx="1991729" cy="124714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rgbClr val="000000"/>
              </a:solidFill>
            </a:rPr>
            <a:t>Быстрый</a:t>
          </a:r>
          <a:r>
            <a:rPr lang="ru-RU" sz="1700" kern="1200" baseline="0" dirty="0" smtClean="0">
              <a:solidFill>
                <a:srgbClr val="000000"/>
              </a:solidFill>
            </a:rPr>
            <a:t> сбор средств и отсутствие жалоб граждан</a:t>
          </a:r>
          <a:endParaRPr lang="ru-RU" sz="1700" kern="1200" dirty="0">
            <a:solidFill>
              <a:srgbClr val="000000"/>
            </a:solidFill>
          </a:endParaRPr>
        </a:p>
      </dsp:txBody>
      <dsp:txXfrm>
        <a:off x="5620033" y="36527"/>
        <a:ext cx="1918675" cy="11740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70323-D5F4-254B-B9A5-E849F172EF99}">
      <dsp:nvSpPr>
        <dsp:cNvPr id="0" name=""/>
        <dsp:cNvSpPr/>
      </dsp:nvSpPr>
      <dsp:spPr>
        <a:xfrm>
          <a:off x="6663" y="0"/>
          <a:ext cx="1991729" cy="146558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Несоответствие результата использования средств масштабу </a:t>
          </a:r>
          <a:r>
            <a:rPr lang="ru-RU" sz="1500" b="1" kern="1200" dirty="0" smtClean="0">
              <a:solidFill>
                <a:schemeClr val="accent6">
                  <a:lumMod val="75000"/>
                </a:schemeClr>
              </a:solidFill>
            </a:rPr>
            <a:t>референдума</a:t>
          </a:r>
          <a:endParaRPr lang="ru-RU" sz="1500" b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49588" y="42925"/>
        <a:ext cx="1905879" cy="1379730"/>
      </dsp:txXfrm>
    </dsp:sp>
    <dsp:sp modelId="{A7C9CF39-1DFA-2448-928E-BFAF1DC832B2}">
      <dsp:nvSpPr>
        <dsp:cNvPr id="0" name=""/>
        <dsp:cNvSpPr/>
      </dsp:nvSpPr>
      <dsp:spPr>
        <a:xfrm>
          <a:off x="2197566" y="48581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197566" y="584605"/>
        <a:ext cx="295572" cy="296368"/>
      </dsp:txXfrm>
    </dsp:sp>
    <dsp:sp modelId="{3BB9C03B-DB8D-414F-929A-57A2A86F0C8A}">
      <dsp:nvSpPr>
        <dsp:cNvPr id="0" name=""/>
        <dsp:cNvSpPr/>
      </dsp:nvSpPr>
      <dsp:spPr>
        <a:xfrm>
          <a:off x="2795085" y="0"/>
          <a:ext cx="1991729" cy="146558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Малая</a:t>
          </a:r>
          <a:r>
            <a:rPr lang="ru-RU" sz="1500" kern="1200" baseline="0" dirty="0" smtClean="0">
              <a:solidFill>
                <a:srgbClr val="000000"/>
              </a:solidFill>
            </a:rPr>
            <a:t> территория, результат очевиден каждому жителю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2838010" y="42925"/>
        <a:ext cx="1905879" cy="1379730"/>
      </dsp:txXfrm>
    </dsp:sp>
    <dsp:sp modelId="{68C78478-B9E5-854D-A727-4CEC220B05D0}">
      <dsp:nvSpPr>
        <dsp:cNvPr id="0" name=""/>
        <dsp:cNvSpPr/>
      </dsp:nvSpPr>
      <dsp:spPr>
        <a:xfrm>
          <a:off x="4985987" y="48581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4985987" y="584605"/>
        <a:ext cx="295572" cy="296368"/>
      </dsp:txXfrm>
    </dsp:sp>
    <dsp:sp modelId="{FF50158B-9E34-2A44-8163-C1C7FD63733F}">
      <dsp:nvSpPr>
        <dsp:cNvPr id="0" name=""/>
        <dsp:cNvSpPr/>
      </dsp:nvSpPr>
      <dsp:spPr>
        <a:xfrm>
          <a:off x="5583506" y="0"/>
          <a:ext cx="1991729" cy="146558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Удовлетворенность</a:t>
          </a:r>
          <a:r>
            <a:rPr lang="ru-RU" sz="1500" kern="1200" baseline="0" dirty="0" smtClean="0">
              <a:solidFill>
                <a:srgbClr val="000000"/>
              </a:solidFill>
            </a:rPr>
            <a:t> населения результатом, возможность повтора самообложения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5626431" y="42925"/>
        <a:ext cx="1905879" cy="1379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EA9F888-190B-4A4B-B67D-C1B8D0CE389F}" type="datetimeFigureOut">
              <a:rPr lang="ru-RU" smtClean="0"/>
              <a:pPr/>
              <a:t>20.11.18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1" Type="http://schemas.microsoft.com/office/2007/relationships/diagramDrawing" Target="../diagrams/drawing2.xml"/><Relationship Id="rId12" Type="http://schemas.openxmlformats.org/officeDocument/2006/relationships/diagramData" Target="../diagrams/data3.xml"/><Relationship Id="rId13" Type="http://schemas.openxmlformats.org/officeDocument/2006/relationships/diagramLayout" Target="../diagrams/layout3.xml"/><Relationship Id="rId14" Type="http://schemas.openxmlformats.org/officeDocument/2006/relationships/diagramQuickStyle" Target="../diagrams/quickStyle3.xml"/><Relationship Id="rId15" Type="http://schemas.openxmlformats.org/officeDocument/2006/relationships/diagramColors" Target="../diagrams/colors3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Relationship Id="rId9" Type="http://schemas.openxmlformats.org/officeDocument/2006/relationships/diagramQuickStyle" Target="../diagrams/quickStyle2.xml"/><Relationship Id="rId10" Type="http://schemas.openxmlformats.org/officeDocument/2006/relationships/diagramColors" Target="../diagrams/colors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4500570"/>
            <a:ext cx="7643866" cy="65662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0000"/>
                </a:solidFill>
              </a:rPr>
              <a:t>Самообложение</a:t>
            </a:r>
            <a:r>
              <a:rPr lang="ru-RU" dirty="0" smtClean="0">
                <a:solidFill>
                  <a:srgbClr val="000000"/>
                </a:solidFill>
              </a:rPr>
              <a:t> </a:t>
            </a:r>
            <a:r>
              <a:rPr lang="ru-RU" b="1" dirty="0" smtClean="0">
                <a:solidFill>
                  <a:srgbClr val="000000"/>
                </a:solidFill>
              </a:rPr>
              <a:t>граждан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4348" y="2071678"/>
            <a:ext cx="807246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200" dirty="0" smtClean="0">
                <a:latin typeface="Franklin Gothic Medium Cond" pitchFamily="34" charset="0"/>
              </a:rPr>
              <a:t>Ассоциация </a:t>
            </a:r>
          </a:p>
          <a:p>
            <a:pPr algn="r"/>
            <a:r>
              <a:rPr lang="ru-RU" sz="2200" dirty="0" smtClean="0">
                <a:latin typeface="Franklin Gothic Medium Cond" pitchFamily="34" charset="0"/>
              </a:rPr>
              <a:t>«Совет муниципальных образований Самарской области»</a:t>
            </a:r>
            <a:endParaRPr lang="ru-RU" sz="2200" dirty="0">
              <a:latin typeface="Franklin Gothic Medium Cond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5300" y="345440"/>
            <a:ext cx="8166100" cy="7416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Самообложение: риски и борьба с ними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6600" y="1727200"/>
            <a:ext cx="2184400" cy="48133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17900" y="1732280"/>
            <a:ext cx="2197100" cy="48082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73800" y="1750060"/>
            <a:ext cx="2247900" cy="479044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857178969"/>
              </p:ext>
            </p:extLst>
          </p:nvPr>
        </p:nvGraphicFramePr>
        <p:xfrm>
          <a:off x="848360" y="3411220"/>
          <a:ext cx="7581900" cy="165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848360" y="1752600"/>
            <a:ext cx="193040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РИСКИ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17900" y="1750060"/>
            <a:ext cx="224790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МЕТОДЫ БОРЬБЫ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73800" y="1737360"/>
            <a:ext cx="224790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ЭФФЕКТЫ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3126466087"/>
              </p:ext>
            </p:extLst>
          </p:nvPr>
        </p:nvGraphicFramePr>
        <p:xfrm>
          <a:off x="835660" y="2260600"/>
          <a:ext cx="7581900" cy="1247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365924759"/>
              </p:ext>
            </p:extLst>
          </p:nvPr>
        </p:nvGraphicFramePr>
        <p:xfrm>
          <a:off x="835660" y="4922520"/>
          <a:ext cx="7581900" cy="1465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1776816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8026400" cy="5608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91D34"/>
                </a:solidFill>
              </a:rPr>
              <a:t>Для </a:t>
            </a:r>
            <a:r>
              <a:rPr lang="ru-RU" sz="2400" dirty="0" smtClean="0">
                <a:solidFill>
                  <a:srgbClr val="191D34"/>
                </a:solidFill>
              </a:rPr>
              <a:t>закрепления материала</a:t>
            </a:r>
            <a:endParaRPr lang="ru-RU" sz="2400" dirty="0">
              <a:solidFill>
                <a:srgbClr val="191D34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556792"/>
            <a:ext cx="8026400" cy="39604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solidFill>
                <a:srgbClr val="191D34"/>
              </a:solidFill>
            </a:endParaRPr>
          </a:p>
          <a:p>
            <a:endParaRPr lang="ru-RU" sz="2000" dirty="0" smtClean="0">
              <a:solidFill>
                <a:srgbClr val="191D34"/>
              </a:solidFill>
            </a:endParaRPr>
          </a:p>
          <a:p>
            <a:r>
              <a:rPr lang="ru-RU" sz="2000" dirty="0" smtClean="0">
                <a:solidFill>
                  <a:srgbClr val="191D34"/>
                </a:solidFill>
              </a:rPr>
              <a:t>Ф</a:t>
            </a:r>
            <a:r>
              <a:rPr lang="ru-RU" sz="2000" dirty="0" smtClean="0">
                <a:solidFill>
                  <a:srgbClr val="191D34"/>
                </a:solidFill>
              </a:rPr>
              <a:t>инансирование </a:t>
            </a:r>
            <a:r>
              <a:rPr lang="ru-RU" sz="2000" dirty="0" smtClean="0">
                <a:solidFill>
                  <a:srgbClr val="191D34"/>
                </a:solidFill>
              </a:rPr>
              <a:t>по </a:t>
            </a:r>
            <a:r>
              <a:rPr lang="ru-RU" sz="2000" dirty="0" smtClean="0">
                <a:solidFill>
                  <a:srgbClr val="191D34"/>
                </a:solidFill>
              </a:rPr>
              <a:t>принципу на 1 рубль пожертвований </a:t>
            </a:r>
            <a:r>
              <a:rPr lang="mr-IN" sz="2000" dirty="0" smtClean="0">
                <a:solidFill>
                  <a:srgbClr val="191D34"/>
                </a:solidFill>
              </a:rPr>
              <a:t>–</a:t>
            </a:r>
            <a:r>
              <a:rPr lang="ru-RU" sz="2000" dirty="0" smtClean="0">
                <a:solidFill>
                  <a:srgbClr val="191D34"/>
                </a:solidFill>
              </a:rPr>
              <a:t> 3 рубля из областного бюджета </a:t>
            </a:r>
          </a:p>
          <a:p>
            <a:endParaRPr lang="ru-RU" sz="2000" dirty="0" smtClean="0">
              <a:solidFill>
                <a:srgbClr val="191D34"/>
              </a:solidFill>
            </a:endParaRPr>
          </a:p>
          <a:p>
            <a:r>
              <a:rPr lang="ru-RU" sz="2000" dirty="0">
                <a:solidFill>
                  <a:srgbClr val="191D34"/>
                </a:solidFill>
              </a:rPr>
              <a:t>К</a:t>
            </a:r>
            <a:r>
              <a:rPr lang="ru-RU" sz="2000" dirty="0" smtClean="0">
                <a:solidFill>
                  <a:srgbClr val="191D34"/>
                </a:solidFill>
              </a:rPr>
              <a:t>ак </a:t>
            </a:r>
            <a:r>
              <a:rPr lang="ru-RU" sz="2000" dirty="0" smtClean="0">
                <a:solidFill>
                  <a:srgbClr val="191D34"/>
                </a:solidFill>
              </a:rPr>
              <a:t>быть, если по результатам торгов стоимость товаров, работ, услуг оказалась выше или ниже прогнозного уровня?</a:t>
            </a:r>
          </a:p>
          <a:p>
            <a:endParaRPr lang="ru-RU" sz="2000" dirty="0" smtClean="0">
              <a:solidFill>
                <a:srgbClr val="191D34"/>
              </a:solidFill>
            </a:endParaRPr>
          </a:p>
          <a:p>
            <a:r>
              <a:rPr lang="ru-RU" sz="2000" dirty="0">
                <a:solidFill>
                  <a:srgbClr val="191D34"/>
                </a:solidFill>
              </a:rPr>
              <a:t>Ч</a:t>
            </a:r>
            <a:r>
              <a:rPr lang="ru-RU" sz="2000" dirty="0" smtClean="0">
                <a:solidFill>
                  <a:srgbClr val="191D34"/>
                </a:solidFill>
              </a:rPr>
              <a:t>то </a:t>
            </a:r>
            <a:r>
              <a:rPr lang="ru-RU" sz="2000" dirty="0" smtClean="0">
                <a:solidFill>
                  <a:srgbClr val="191D34"/>
                </a:solidFill>
              </a:rPr>
              <a:t>будет, если финансирование закупки аналогичных товаров (работ, услуг) предусмотрено также по другой программе, например, по программе ФКГС?</a:t>
            </a:r>
          </a:p>
          <a:p>
            <a:endParaRPr lang="ru-RU" sz="1600" dirty="0" smtClean="0">
              <a:solidFill>
                <a:srgbClr val="191D34"/>
              </a:solidFill>
            </a:endParaRPr>
          </a:p>
          <a:p>
            <a:r>
              <a:rPr lang="ru-RU" sz="1600" dirty="0" smtClean="0">
                <a:solidFill>
                  <a:srgbClr val="191D34"/>
                </a:solidFill>
              </a:rPr>
              <a:t>  </a:t>
            </a:r>
          </a:p>
          <a:p>
            <a:r>
              <a:rPr lang="ru-RU" sz="1600" dirty="0" smtClean="0">
                <a:solidFill>
                  <a:srgbClr val="191D34"/>
                </a:solidFill>
              </a:rPr>
              <a:t>      </a:t>
            </a:r>
            <a:endParaRPr lang="ru-RU" sz="1600" dirty="0">
              <a:solidFill>
                <a:srgbClr val="191D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95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87680" y="416560"/>
            <a:ext cx="8026400" cy="4165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Требования к порядку принятия решения о с</a:t>
            </a:r>
            <a:r>
              <a:rPr lang="ru-RU" sz="2400" dirty="0" smtClean="0">
                <a:solidFill>
                  <a:schemeClr val="tx1"/>
                </a:solidFill>
              </a:rPr>
              <a:t>амообложении </a:t>
            </a:r>
            <a:r>
              <a:rPr lang="ru-RU" sz="2400" dirty="0" smtClean="0">
                <a:solidFill>
                  <a:schemeClr val="tx1"/>
                </a:solidFill>
              </a:rPr>
              <a:t>граждан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268760"/>
            <a:ext cx="3672408" cy="4165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Местный референдум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3861048"/>
            <a:ext cx="4104456" cy="6480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</a:rPr>
              <a:t>Сход граждан одного населенного пункта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91880" y="4797152"/>
            <a:ext cx="5652120" cy="6480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</a:rPr>
              <a:t>П</a:t>
            </a:r>
            <a:r>
              <a:rPr lang="ru-RU" sz="2000" dirty="0" smtClean="0">
                <a:solidFill>
                  <a:schemeClr val="tx1"/>
                </a:solidFill>
              </a:rPr>
              <a:t>равомочен </a:t>
            </a:r>
            <a:r>
              <a:rPr lang="ru-RU" sz="2000" dirty="0">
                <a:solidFill>
                  <a:schemeClr val="tx1"/>
                </a:solidFill>
              </a:rPr>
              <a:t>при участии в нем </a:t>
            </a:r>
            <a:r>
              <a:rPr lang="ru-RU" sz="2000" b="1" u="sng" dirty="0">
                <a:solidFill>
                  <a:schemeClr val="accent6">
                    <a:lumMod val="50000"/>
                  </a:schemeClr>
                </a:solidFill>
              </a:rPr>
              <a:t>более половины </a:t>
            </a:r>
            <a:r>
              <a:rPr lang="ru-RU" sz="2000" dirty="0">
                <a:solidFill>
                  <a:schemeClr val="tx1"/>
                </a:solidFill>
              </a:rPr>
              <a:t>обладающих избирательным правом жителей населенного пункта </a:t>
            </a:r>
            <a:endParaRPr lang="ru-RU" sz="2000" dirty="0" smtClean="0">
              <a:solidFill>
                <a:schemeClr val="tx1"/>
              </a:solidFill>
            </a:endParaRPr>
          </a:p>
          <a:p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Решение считается </a:t>
            </a:r>
            <a:r>
              <a:rPr lang="ru-RU" sz="2000" dirty="0">
                <a:solidFill>
                  <a:schemeClr val="tx1"/>
                </a:solidFill>
              </a:rPr>
              <a:t>принятым, если за него проголосовало </a:t>
            </a:r>
            <a:r>
              <a:rPr lang="ru-RU" sz="2000" b="1" u="sng" dirty="0">
                <a:solidFill>
                  <a:srgbClr val="821A08"/>
                </a:solidFill>
              </a:rPr>
              <a:t>более половины </a:t>
            </a:r>
            <a:r>
              <a:rPr lang="ru-RU" sz="2000" dirty="0">
                <a:solidFill>
                  <a:schemeClr val="tx1"/>
                </a:solidFill>
              </a:rPr>
              <a:t>участников </a:t>
            </a:r>
            <a:r>
              <a:rPr lang="ru-RU" sz="2000" dirty="0" smtClean="0">
                <a:solidFill>
                  <a:schemeClr val="tx1"/>
                </a:solidFill>
              </a:rPr>
              <a:t>схода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2132856"/>
            <a:ext cx="5472608" cy="6480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</a:rPr>
              <a:t>П</a:t>
            </a:r>
            <a:r>
              <a:rPr lang="ru-RU" sz="2000" dirty="0" smtClean="0">
                <a:solidFill>
                  <a:schemeClr val="tx1"/>
                </a:solidFill>
              </a:rPr>
              <a:t>равомочен </a:t>
            </a:r>
            <a:r>
              <a:rPr lang="ru-RU" sz="2000" dirty="0">
                <a:solidFill>
                  <a:schemeClr val="tx1"/>
                </a:solidFill>
              </a:rPr>
              <a:t>при участии в нем </a:t>
            </a:r>
            <a:r>
              <a:rPr lang="ru-RU" sz="2000" b="1" u="sng" dirty="0">
                <a:solidFill>
                  <a:schemeClr val="accent6">
                    <a:lumMod val="50000"/>
                  </a:schemeClr>
                </a:solidFill>
              </a:rPr>
              <a:t>более половины </a:t>
            </a:r>
            <a:r>
              <a:rPr lang="ru-RU" sz="2000" dirty="0">
                <a:solidFill>
                  <a:schemeClr val="tx1"/>
                </a:solidFill>
              </a:rPr>
              <a:t>обладающих избирательным правом </a:t>
            </a:r>
            <a:r>
              <a:rPr lang="ru-RU" sz="2000" dirty="0" smtClean="0">
                <a:solidFill>
                  <a:schemeClr val="tx1"/>
                </a:solidFill>
              </a:rPr>
              <a:t>жителей поселения</a:t>
            </a:r>
          </a:p>
          <a:p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Решение считается </a:t>
            </a:r>
            <a:r>
              <a:rPr lang="ru-RU" sz="2000" dirty="0">
                <a:solidFill>
                  <a:schemeClr val="tx1"/>
                </a:solidFill>
              </a:rPr>
              <a:t>принятым, если за него проголосовало </a:t>
            </a:r>
            <a:r>
              <a:rPr lang="ru-RU" sz="2000" b="1" u="sng" dirty="0">
                <a:solidFill>
                  <a:srgbClr val="821A08"/>
                </a:solidFill>
              </a:rPr>
              <a:t>более половины </a:t>
            </a:r>
            <a:r>
              <a:rPr lang="ru-RU" sz="2000" dirty="0">
                <a:solidFill>
                  <a:schemeClr val="tx1"/>
                </a:solidFill>
              </a:rPr>
              <a:t>участников </a:t>
            </a:r>
            <a:r>
              <a:rPr lang="ru-RU" sz="2000" dirty="0" smtClean="0">
                <a:solidFill>
                  <a:schemeClr val="tx1"/>
                </a:solidFill>
              </a:rPr>
              <a:t>голосования</a:t>
            </a:r>
            <a:endParaRPr lang="ru-RU" sz="2000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67544" y="3717032"/>
            <a:ext cx="84249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4149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764704"/>
            <a:ext cx="8026400" cy="4165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Самообложение </a:t>
            </a:r>
            <a:r>
              <a:rPr lang="mr-IN" sz="2400" dirty="0" smtClean="0">
                <a:solidFill>
                  <a:schemeClr val="tx1"/>
                </a:solidFill>
              </a:rPr>
              <a:t>–</a:t>
            </a:r>
            <a:r>
              <a:rPr lang="ru-RU" sz="2400" dirty="0" smtClean="0">
                <a:solidFill>
                  <a:schemeClr val="tx1"/>
                </a:solidFill>
              </a:rPr>
              <a:t> разовый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и обязательный для всех платеж</a:t>
            </a:r>
            <a:endParaRPr lang="ru-RU" sz="2400" dirty="0">
              <a:solidFill>
                <a:schemeClr val="tx1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115617" y="1124744"/>
            <a:ext cx="7128791" cy="4464496"/>
            <a:chOff x="6122425" y="-27533"/>
            <a:chExt cx="3190592" cy="240099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156367" y="-27533"/>
              <a:ext cx="3156650" cy="208975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Прямоугольник 6"/>
            <p:cNvSpPr/>
            <p:nvPr/>
          </p:nvSpPr>
          <p:spPr>
            <a:xfrm>
              <a:off x="6122425" y="283708"/>
              <a:ext cx="3156650" cy="20897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1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2000" kern="1200" dirty="0" smtClean="0"/>
                <a:t>Одинаковый и однократный для всех </a:t>
              </a:r>
              <a:r>
                <a:rPr lang="ru-RU" sz="2000" kern="1200" dirty="0" smtClean="0"/>
                <a:t>платеж</a:t>
              </a:r>
              <a:endParaRPr lang="ru-RU" sz="2000" dirty="0" smtClean="0"/>
            </a:p>
            <a:p>
              <a:pPr marL="0" lvl="1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2000" b="1" dirty="0">
                  <a:solidFill>
                    <a:srgbClr val="821A08"/>
                  </a:solidFill>
                </a:rPr>
                <a:t>Н</a:t>
              </a:r>
              <a:r>
                <a:rPr lang="ru-RU" sz="2000" b="1" dirty="0" smtClean="0">
                  <a:solidFill>
                    <a:srgbClr val="821A08"/>
                  </a:solidFill>
                </a:rPr>
                <a:t>е допустимо указывать в формулировке вопроса на периодичность платежа</a:t>
              </a:r>
              <a:endParaRPr lang="ru-RU" sz="2000" b="1" dirty="0">
                <a:solidFill>
                  <a:srgbClr val="821A08"/>
                </a:solidFill>
              </a:endParaRPr>
            </a:p>
            <a:p>
              <a:pPr marL="0" lvl="1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ru-RU" sz="2000" kern="1200" dirty="0"/>
            </a:p>
            <a:p>
              <a:pPr marL="0" lvl="1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ru-RU" sz="2000" kern="1200" dirty="0" smtClean="0"/>
            </a:p>
            <a:p>
              <a:pPr marL="0" lvl="1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ru-RU" sz="2000" kern="1200" dirty="0"/>
            </a:p>
            <a:p>
              <a:pPr marL="0" lvl="1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2000" kern="1200" dirty="0" smtClean="0"/>
                <a:t>Для отдельных граждан (не более 30% от числа жителей) платеж может быть </a:t>
              </a:r>
              <a:r>
                <a:rPr lang="ru-RU" sz="2000" kern="1200" dirty="0" smtClean="0"/>
                <a:t>меньше</a:t>
              </a:r>
            </a:p>
            <a:p>
              <a:pPr marL="0" lvl="1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2000" b="1" dirty="0" smtClean="0">
                  <a:solidFill>
                    <a:srgbClr val="821A08"/>
                  </a:solidFill>
                </a:rPr>
                <a:t>Данная категория граждан должна быть определена в формулировке решения, выносимого на голосование</a:t>
              </a:r>
              <a:endParaRPr lang="ru-RU" sz="2000" b="1" kern="1200" dirty="0">
                <a:solidFill>
                  <a:srgbClr val="821A08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3702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8026400" cy="4165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Самообложение </a:t>
            </a:r>
            <a:r>
              <a:rPr lang="mr-IN" sz="2400" dirty="0" smtClean="0">
                <a:solidFill>
                  <a:schemeClr val="tx1"/>
                </a:solidFill>
              </a:rPr>
              <a:t>–</a:t>
            </a:r>
            <a:r>
              <a:rPr lang="ru-RU" sz="2400" dirty="0" smtClean="0">
                <a:solidFill>
                  <a:schemeClr val="tx1"/>
                </a:solidFill>
              </a:rPr>
              <a:t> целевой платеж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980728"/>
            <a:ext cx="8026400" cy="129614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</a:rPr>
              <a:t>Ц</a:t>
            </a:r>
            <a:r>
              <a:rPr lang="ru-RU" sz="2000" dirty="0" smtClean="0">
                <a:solidFill>
                  <a:schemeClr val="tx1"/>
                </a:solidFill>
              </a:rPr>
              <a:t>ель </a:t>
            </a:r>
            <a:r>
              <a:rPr lang="mr-IN" sz="2000" dirty="0" smtClean="0">
                <a:solidFill>
                  <a:schemeClr val="tx1"/>
                </a:solidFill>
              </a:rPr>
              <a:t>–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rgbClr val="821A08"/>
                </a:solidFill>
              </a:rPr>
              <a:t>конкретные мероприятия </a:t>
            </a:r>
            <a:r>
              <a:rPr lang="ru-RU" sz="2000" dirty="0" smtClean="0">
                <a:solidFill>
                  <a:schemeClr val="tx1"/>
                </a:solidFill>
              </a:rPr>
              <a:t>в рамках направлений</a:t>
            </a:r>
            <a:r>
              <a:rPr lang="ru-RU" sz="2000" dirty="0">
                <a:solidFill>
                  <a:schemeClr val="tx1"/>
                </a:solidFill>
              </a:rPr>
              <a:t>, определенных </a:t>
            </a:r>
            <a:r>
              <a:rPr lang="ru-RU" sz="2000" dirty="0" smtClean="0">
                <a:solidFill>
                  <a:schemeClr val="tx1"/>
                </a:solidFill>
              </a:rPr>
              <a:t>государственной программой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«Поддержка </a:t>
            </a:r>
            <a:r>
              <a:rPr lang="ru-RU" sz="2000" dirty="0">
                <a:solidFill>
                  <a:schemeClr val="tx1"/>
                </a:solidFill>
              </a:rPr>
              <a:t>инициатив населения муниципальных образований </a:t>
            </a:r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в </a:t>
            </a:r>
            <a:r>
              <a:rPr lang="ru-RU" sz="2000" dirty="0">
                <a:solidFill>
                  <a:schemeClr val="tx1"/>
                </a:solidFill>
              </a:rPr>
              <a:t>Самарской </a:t>
            </a:r>
            <a:r>
              <a:rPr lang="ru-RU" sz="2000" dirty="0" smtClean="0">
                <a:solidFill>
                  <a:schemeClr val="tx1"/>
                </a:solidFill>
              </a:rPr>
              <a:t>области» </a:t>
            </a:r>
            <a:r>
              <a:rPr lang="ru-RU" sz="2000" dirty="0">
                <a:solidFill>
                  <a:schemeClr val="tx1"/>
                </a:solidFill>
              </a:rPr>
              <a:t>на 2017 - 2025 годы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420888"/>
            <a:ext cx="8026400" cy="41764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</a:rPr>
              <a:t>Примеры направлений согласно государственной программе: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</a:p>
          <a:p>
            <a:endParaRPr lang="ru-RU" sz="1400" dirty="0" smtClean="0">
              <a:solidFill>
                <a:srgbClr val="000000"/>
              </a:solidFill>
            </a:endParaRPr>
          </a:p>
          <a:p>
            <a:r>
              <a:rPr lang="ru-RU" sz="1600" dirty="0" smtClean="0">
                <a:solidFill>
                  <a:srgbClr val="000000"/>
                </a:solidFill>
              </a:rPr>
              <a:t>- </a:t>
            </a:r>
            <a:r>
              <a:rPr lang="ru-RU" sz="1600" dirty="0">
                <a:solidFill>
                  <a:srgbClr val="000000"/>
                </a:solidFill>
              </a:rPr>
              <a:t>организация водоснабжения </a:t>
            </a:r>
            <a:r>
              <a:rPr lang="ru-RU" sz="1600" dirty="0" smtClean="0">
                <a:solidFill>
                  <a:srgbClr val="000000"/>
                </a:solidFill>
              </a:rPr>
              <a:t>населения;</a:t>
            </a:r>
            <a:endParaRPr lang="ru-RU" sz="1600" dirty="0">
              <a:solidFill>
                <a:srgbClr val="000000"/>
              </a:solidFill>
            </a:endParaRPr>
          </a:p>
          <a:p>
            <a:r>
              <a:rPr lang="ru-RU" sz="1600" dirty="0">
                <a:solidFill>
                  <a:srgbClr val="000000"/>
                </a:solidFill>
              </a:rPr>
              <a:t>-</a:t>
            </a:r>
            <a:r>
              <a:rPr lang="ru-RU" sz="1600" dirty="0" smtClean="0">
                <a:solidFill>
                  <a:srgbClr val="000000"/>
                </a:solidFill>
              </a:rPr>
              <a:t> дорожная деятельность в отношении дорог местного значения;</a:t>
            </a:r>
            <a:endParaRPr lang="ru-RU" sz="1600" dirty="0">
              <a:solidFill>
                <a:srgbClr val="000000"/>
              </a:solidFill>
            </a:endParaRPr>
          </a:p>
          <a:p>
            <a:r>
              <a:rPr lang="ru-RU" sz="1600" dirty="0">
                <a:solidFill>
                  <a:srgbClr val="000000"/>
                </a:solidFill>
              </a:rPr>
              <a:t>-</a:t>
            </a:r>
            <a:r>
              <a:rPr lang="ru-RU" sz="1600" dirty="0" smtClean="0">
                <a:solidFill>
                  <a:srgbClr val="000000"/>
                </a:solidFill>
              </a:rPr>
              <a:t> </a:t>
            </a:r>
            <a:r>
              <a:rPr lang="ru-RU" sz="1600" dirty="0">
                <a:solidFill>
                  <a:srgbClr val="000000"/>
                </a:solidFill>
              </a:rPr>
              <a:t>обеспечение первичных мер пожарной безопасности;</a:t>
            </a:r>
          </a:p>
          <a:p>
            <a:r>
              <a:rPr lang="ru-RU" sz="1600" dirty="0">
                <a:solidFill>
                  <a:srgbClr val="000000"/>
                </a:solidFill>
              </a:rPr>
              <a:t>-</a:t>
            </a:r>
            <a:r>
              <a:rPr lang="ru-RU" sz="1600" dirty="0" smtClean="0">
                <a:solidFill>
                  <a:srgbClr val="000000"/>
                </a:solidFill>
              </a:rPr>
              <a:t> </a:t>
            </a:r>
            <a:r>
              <a:rPr lang="ru-RU" sz="1600" dirty="0">
                <a:solidFill>
                  <a:srgbClr val="000000"/>
                </a:solidFill>
              </a:rPr>
              <a:t>сохранение объектов культурного наследия (памятников истории и культуры);</a:t>
            </a:r>
          </a:p>
          <a:p>
            <a:r>
              <a:rPr lang="ru-RU" sz="1600" dirty="0">
                <a:solidFill>
                  <a:srgbClr val="000000"/>
                </a:solidFill>
              </a:rPr>
              <a:t>-</a:t>
            </a:r>
            <a:r>
              <a:rPr lang="ru-RU" sz="1600" dirty="0" smtClean="0">
                <a:solidFill>
                  <a:srgbClr val="000000"/>
                </a:solidFill>
              </a:rPr>
              <a:t> </a:t>
            </a:r>
            <a:r>
              <a:rPr lang="ru-RU" sz="1600" dirty="0">
                <a:solidFill>
                  <a:srgbClr val="000000"/>
                </a:solidFill>
              </a:rPr>
              <a:t>освещение </a:t>
            </a:r>
            <a:r>
              <a:rPr lang="ru-RU" sz="1600" dirty="0" smtClean="0">
                <a:solidFill>
                  <a:srgbClr val="000000"/>
                </a:solidFill>
              </a:rPr>
              <a:t>улиц; </a:t>
            </a:r>
          </a:p>
          <a:p>
            <a:r>
              <a:rPr lang="ru-RU" sz="1600" dirty="0" smtClean="0">
                <a:solidFill>
                  <a:srgbClr val="000000"/>
                </a:solidFill>
              </a:rPr>
              <a:t>- размещение </a:t>
            </a:r>
            <a:r>
              <a:rPr lang="ru-RU" sz="1600" dirty="0">
                <a:solidFill>
                  <a:srgbClr val="000000"/>
                </a:solidFill>
              </a:rPr>
              <a:t>(восстановление) фонтанов, </a:t>
            </a:r>
            <a:r>
              <a:rPr lang="ru-RU" sz="1600" dirty="0" smtClean="0">
                <a:solidFill>
                  <a:srgbClr val="000000"/>
                </a:solidFill>
              </a:rPr>
              <a:t>объектов </a:t>
            </a:r>
            <a:r>
              <a:rPr lang="ru-RU" sz="1600" dirty="0">
                <a:solidFill>
                  <a:srgbClr val="000000"/>
                </a:solidFill>
              </a:rPr>
              <a:t>монументального искусства на территориях общего пользования, </a:t>
            </a:r>
            <a:r>
              <a:rPr lang="ru-RU" sz="1600" dirty="0" smtClean="0">
                <a:solidFill>
                  <a:srgbClr val="000000"/>
                </a:solidFill>
              </a:rPr>
              <a:t>размещение </a:t>
            </a:r>
            <a:r>
              <a:rPr lang="ru-RU" sz="1600" dirty="0">
                <a:solidFill>
                  <a:srgbClr val="000000"/>
                </a:solidFill>
              </a:rPr>
              <a:t>малых архитектурных форм</a:t>
            </a:r>
            <a:r>
              <a:rPr lang="ru-RU" sz="1600" dirty="0" smtClean="0">
                <a:solidFill>
                  <a:srgbClr val="000000"/>
                </a:solidFill>
              </a:rPr>
              <a:t>;</a:t>
            </a:r>
          </a:p>
          <a:p>
            <a:r>
              <a:rPr lang="ru-RU" sz="1600" dirty="0" smtClean="0">
                <a:solidFill>
                  <a:srgbClr val="000000"/>
                </a:solidFill>
              </a:rPr>
              <a:t>- </a:t>
            </a:r>
            <a:r>
              <a:rPr lang="ru-RU" sz="1600" dirty="0">
                <a:solidFill>
                  <a:srgbClr val="000000"/>
                </a:solidFill>
              </a:rPr>
              <a:t>о</a:t>
            </a:r>
            <a:r>
              <a:rPr lang="ru-RU" sz="1600" dirty="0" smtClean="0">
                <a:solidFill>
                  <a:srgbClr val="000000"/>
                </a:solidFill>
              </a:rPr>
              <a:t>зеленение территории;</a:t>
            </a:r>
            <a:endParaRPr lang="ru-RU" sz="1600" dirty="0">
              <a:solidFill>
                <a:srgbClr val="000000"/>
              </a:solidFill>
            </a:endParaRPr>
          </a:p>
          <a:p>
            <a:r>
              <a:rPr lang="ru-RU" sz="1600" dirty="0" smtClean="0">
                <a:solidFill>
                  <a:srgbClr val="000000"/>
                </a:solidFill>
              </a:rPr>
              <a:t>- размещение </a:t>
            </a:r>
            <a:r>
              <a:rPr lang="ru-RU" sz="1600" dirty="0">
                <a:solidFill>
                  <a:srgbClr val="000000"/>
                </a:solidFill>
              </a:rPr>
              <a:t>площадок для игр детей, отдыха взрослых, занятий </a:t>
            </a:r>
            <a:r>
              <a:rPr lang="ru-RU" sz="1600" dirty="0" smtClean="0">
                <a:solidFill>
                  <a:srgbClr val="000000"/>
                </a:solidFill>
              </a:rPr>
              <a:t>спортом;</a:t>
            </a:r>
          </a:p>
          <a:p>
            <a:r>
              <a:rPr lang="ru-RU" sz="1600" dirty="0" smtClean="0">
                <a:solidFill>
                  <a:srgbClr val="000000"/>
                </a:solidFill>
              </a:rPr>
              <a:t>-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создание (восстановление) объектов физической культуры и спорта;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- создание </a:t>
            </a:r>
            <a:r>
              <a:rPr lang="ru-RU" sz="1600" dirty="0">
                <a:solidFill>
                  <a:schemeClr val="tx1"/>
                </a:solidFill>
              </a:rPr>
              <a:t>(восстановление) объектов массового </a:t>
            </a:r>
            <a:r>
              <a:rPr lang="ru-RU" sz="1600" dirty="0" smtClean="0">
                <a:solidFill>
                  <a:schemeClr val="tx1"/>
                </a:solidFill>
              </a:rPr>
              <a:t>отдыха; </a:t>
            </a:r>
          </a:p>
          <a:p>
            <a:pPr marL="171450" indent="-171450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</a:rPr>
              <a:t>создание </a:t>
            </a:r>
            <a:r>
              <a:rPr lang="ru-RU" sz="1600" dirty="0">
                <a:solidFill>
                  <a:schemeClr val="tx1"/>
                </a:solidFill>
              </a:rPr>
              <a:t>(восстановление) </a:t>
            </a:r>
            <a:r>
              <a:rPr lang="ru-RU" sz="1600" dirty="0" smtClean="0">
                <a:solidFill>
                  <a:schemeClr val="tx1"/>
                </a:solidFill>
              </a:rPr>
              <a:t>муниципальных объектов культуры;</a:t>
            </a:r>
            <a:endParaRPr lang="ru-RU" sz="160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</a:rPr>
              <a:t>организация </a:t>
            </a:r>
            <a:r>
              <a:rPr lang="ru-RU" sz="1600" dirty="0">
                <a:solidFill>
                  <a:schemeClr val="tx1"/>
                </a:solidFill>
              </a:rPr>
              <a:t>досуга, в </a:t>
            </a:r>
            <a:r>
              <a:rPr lang="ru-RU" sz="1600" dirty="0" err="1" smtClean="0">
                <a:solidFill>
                  <a:schemeClr val="tx1"/>
                </a:solidFill>
              </a:rPr>
              <a:t>т.ч</a:t>
            </a:r>
            <a:r>
              <a:rPr lang="ru-RU" sz="1600" dirty="0" smtClean="0">
                <a:solidFill>
                  <a:schemeClr val="tx1"/>
                </a:solidFill>
              </a:rPr>
              <a:t>. событийных </a:t>
            </a:r>
            <a:r>
              <a:rPr lang="ru-RU" sz="1600" dirty="0">
                <a:solidFill>
                  <a:schemeClr val="tx1"/>
                </a:solidFill>
              </a:rPr>
              <a:t>мероприятий, </a:t>
            </a:r>
            <a:r>
              <a:rPr lang="ru-RU" sz="1600" dirty="0" smtClean="0">
                <a:solidFill>
                  <a:schemeClr val="tx1"/>
                </a:solidFill>
              </a:rPr>
              <a:t>фестивалей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и др.;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-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содержание мест </a:t>
            </a:r>
            <a:r>
              <a:rPr lang="ru-RU" sz="1600" dirty="0" smtClean="0">
                <a:solidFill>
                  <a:schemeClr val="tx1"/>
                </a:solidFill>
              </a:rPr>
              <a:t>захоронения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200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2422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332656"/>
            <a:ext cx="8026400" cy="4165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Рекомендуемая подготовка схода граждан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124744"/>
            <a:ext cx="8026400" cy="50405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Предварительная работа с населением, определение приоритетов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Определение необходимой минимальной стоимости проекта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Предварительная работа с потенциальными спонсорами (если они есть)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Определение места проведения схода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(наибольшая вместительность помещения и пешая доступность) 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Заблаговременное </a:t>
            </a:r>
            <a:r>
              <a:rPr lang="ru-RU" dirty="0">
                <a:solidFill>
                  <a:schemeClr val="tx1"/>
                </a:solidFill>
              </a:rPr>
              <a:t>оповещение жителей </a:t>
            </a:r>
            <a:r>
              <a:rPr lang="ru-RU" dirty="0" smtClean="0">
                <a:solidFill>
                  <a:schemeClr val="tx1"/>
                </a:solidFill>
              </a:rPr>
              <a:t>о </a:t>
            </a:r>
            <a:r>
              <a:rPr lang="ru-RU" dirty="0">
                <a:solidFill>
                  <a:schemeClr val="tx1"/>
                </a:solidFill>
              </a:rPr>
              <a:t>времени и месте </a:t>
            </a:r>
            <a:r>
              <a:rPr lang="ru-RU" dirty="0" smtClean="0">
                <a:solidFill>
                  <a:schemeClr val="tx1"/>
                </a:solidFill>
              </a:rPr>
              <a:t>схода, </a:t>
            </a:r>
            <a:r>
              <a:rPr lang="ru-RU" dirty="0">
                <a:solidFill>
                  <a:schemeClr val="tx1"/>
                </a:solidFill>
              </a:rPr>
              <a:t>заблаговременное ознакомление с проектом </a:t>
            </a:r>
            <a:r>
              <a:rPr lang="ru-RU" dirty="0" smtClean="0">
                <a:solidFill>
                  <a:schemeClr val="tx1"/>
                </a:solidFill>
              </a:rPr>
              <a:t>решения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Предварительный обход жителей с целью выяснения их мнения по проекту решения схода 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Кто против и почему? 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Можно ли учесть или отработать возражения людей до схода?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Сколько людей и домохозяйств поддерживает решение?  </a:t>
            </a:r>
          </a:p>
        </p:txBody>
      </p:sp>
    </p:spTree>
    <p:extLst>
      <p:ext uri="{BB962C8B-B14F-4D97-AF65-F5344CB8AC3E}">
        <p14:creationId xmlns:p14="http://schemas.microsoft.com/office/powerpoint/2010/main" val="3263552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8026400" cy="4165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Оформление итогов схода граждан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124744"/>
            <a:ext cx="8026400" cy="50405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Протокол схода граждан (см. раздаточный материал)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Решение схода </a:t>
            </a:r>
            <a:r>
              <a:rPr lang="ru-RU" dirty="0">
                <a:solidFill>
                  <a:schemeClr val="tx1"/>
                </a:solidFill>
              </a:rPr>
              <a:t>граждан (см. раздаточный материал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Решение об </a:t>
            </a:r>
            <a:r>
              <a:rPr lang="ru-RU" dirty="0">
                <a:solidFill>
                  <a:schemeClr val="tx1"/>
                </a:solidFill>
              </a:rPr>
              <a:t>утверждении Порядка уплаты населением платежей в соответствии с </a:t>
            </a:r>
            <a:r>
              <a:rPr lang="ru-RU" dirty="0" smtClean="0">
                <a:solidFill>
                  <a:schemeClr val="tx1"/>
                </a:solidFill>
              </a:rPr>
              <a:t>решением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об </a:t>
            </a:r>
            <a:r>
              <a:rPr lang="ru-RU" dirty="0">
                <a:solidFill>
                  <a:schemeClr val="tx1"/>
                </a:solidFill>
              </a:rPr>
              <a:t>использовании средств самообложения граждан, а также платежей, осуществляемых в виде добровольных пожертвований граждан и юридических лиц на решение вопросов местного значения, определенных в решении об использовании средств самообложения </a:t>
            </a:r>
            <a:r>
              <a:rPr lang="ru-RU" dirty="0" smtClean="0">
                <a:solidFill>
                  <a:schemeClr val="tx1"/>
                </a:solidFill>
              </a:rPr>
              <a:t>граждан (</a:t>
            </a:r>
            <a:r>
              <a:rPr lang="ru-RU" dirty="0">
                <a:solidFill>
                  <a:schemeClr val="tx1"/>
                </a:solidFill>
              </a:rPr>
              <a:t>см. раздаточный материал)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228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8026400" cy="7200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Направление заявки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в Администрацию Губернатора области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988840"/>
            <a:ext cx="8026400" cy="446449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К </a:t>
            </a:r>
            <a:r>
              <a:rPr lang="ru-RU" dirty="0">
                <a:solidFill>
                  <a:schemeClr val="tx1"/>
                </a:solidFill>
              </a:rPr>
              <a:t>заявке </a:t>
            </a:r>
            <a:r>
              <a:rPr lang="ru-RU" dirty="0" smtClean="0">
                <a:solidFill>
                  <a:schemeClr val="tx1"/>
                </a:solidFill>
              </a:rPr>
              <a:t>Администрации поселения прилагаются: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pPr marL="342900" indent="-342900"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копия </a:t>
            </a:r>
            <a:r>
              <a:rPr lang="ru-RU" dirty="0">
                <a:solidFill>
                  <a:schemeClr val="tx1"/>
                </a:solidFill>
              </a:rPr>
              <a:t>решения </a:t>
            </a:r>
            <a:r>
              <a:rPr lang="ru-RU" dirty="0" smtClean="0">
                <a:solidFill>
                  <a:schemeClr val="tx1"/>
                </a:solidFill>
              </a:rPr>
              <a:t>по </a:t>
            </a:r>
            <a:r>
              <a:rPr lang="ru-RU" dirty="0">
                <a:solidFill>
                  <a:schemeClr val="tx1"/>
                </a:solidFill>
              </a:rPr>
              <a:t>вопросу введения самообложения </a:t>
            </a:r>
            <a:r>
              <a:rPr lang="ru-RU" dirty="0" smtClean="0">
                <a:solidFill>
                  <a:schemeClr val="tx1"/>
                </a:solidFill>
              </a:rPr>
              <a:t>граждан;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ru-RU" dirty="0">
                <a:solidFill>
                  <a:schemeClr val="tx1"/>
                </a:solidFill>
              </a:rPr>
              <a:t>) копия муниципального правового акта, устанавливающего порядок уплаты населением платежей в соответствии с решением, принятым на местном референдуме (сходе);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) в случае создания, ремонта, реконструкции, благоустройства объектов или территорий к заявкам прилагается фотография текущего состояния объектов или территорий </a:t>
            </a: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формате электронного </a:t>
            </a:r>
            <a:r>
              <a:rPr lang="ru-RU" dirty="0" smtClean="0">
                <a:solidFill>
                  <a:schemeClr val="tx1"/>
                </a:solidFill>
              </a:rPr>
              <a:t>документа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412776"/>
            <a:ext cx="8026400" cy="93610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Заявка </a:t>
            </a:r>
            <a:r>
              <a:rPr lang="ru-RU" dirty="0">
                <a:solidFill>
                  <a:schemeClr val="tx1"/>
                </a:solidFill>
              </a:rPr>
              <a:t>Администрации </a:t>
            </a:r>
            <a:r>
              <a:rPr lang="ru-RU" dirty="0" smtClean="0">
                <a:solidFill>
                  <a:schemeClr val="tx1"/>
                </a:solidFill>
              </a:rPr>
              <a:t>поселения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направляется </a:t>
            </a:r>
            <a:r>
              <a:rPr lang="ru-RU" dirty="0">
                <a:solidFill>
                  <a:schemeClr val="tx1"/>
                </a:solidFill>
              </a:rPr>
              <a:t>в Администрацию Губернатора области </a:t>
            </a: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течение 20 рабочих дней со дня официального опубликования решения о введении самообложения </a:t>
            </a:r>
            <a:r>
              <a:rPr lang="ru-RU" dirty="0" smtClean="0">
                <a:solidFill>
                  <a:schemeClr val="tx1"/>
                </a:solidFill>
              </a:rPr>
              <a:t>граждан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991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8026400" cy="7200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Распределение средств областного бюджета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196752"/>
            <a:ext cx="8026400" cy="115212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Постановление </a:t>
            </a:r>
            <a:r>
              <a:rPr lang="ru-RU" dirty="0">
                <a:solidFill>
                  <a:schemeClr val="tx1"/>
                </a:solidFill>
              </a:rPr>
              <a:t>Правительства Самарской области о распределении субсидий из областного бюджета </a:t>
            </a:r>
            <a:r>
              <a:rPr lang="ru-RU" dirty="0" smtClean="0">
                <a:solidFill>
                  <a:schemeClr val="tx1"/>
                </a:solidFill>
              </a:rPr>
              <a:t>разрабатывается 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до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30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апреля (на текущий финансовый год) 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и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до 31 декабря (на следующий финансовый год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3284984"/>
            <a:ext cx="8026400" cy="21602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Для распределения </a:t>
            </a:r>
            <a:r>
              <a:rPr lang="ru-RU" dirty="0">
                <a:solidFill>
                  <a:schemeClr val="tx1"/>
                </a:solidFill>
              </a:rPr>
              <a:t>субсидий из областного </a:t>
            </a:r>
            <a:r>
              <a:rPr lang="ru-RU" dirty="0" smtClean="0">
                <a:solidFill>
                  <a:schemeClr val="tx1"/>
                </a:solidFill>
              </a:rPr>
              <a:t>бюджета учитываются следующие периоды внесения средств самообложения и пожертвований: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 1 ноября отчетного финансового года по 28 февраля (в високосном году - по 29 февраля) текущего финансового года 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и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 1 марта по 31 октября текущего финансового года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348880"/>
            <a:ext cx="8026400" cy="115212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Распределение </a:t>
            </a:r>
            <a:r>
              <a:rPr lang="ru-RU" dirty="0">
                <a:solidFill>
                  <a:schemeClr val="tx1"/>
                </a:solidFill>
              </a:rPr>
              <a:t>субсидий из областного </a:t>
            </a:r>
            <a:r>
              <a:rPr lang="ru-RU" dirty="0" smtClean="0">
                <a:solidFill>
                  <a:schemeClr val="tx1"/>
                </a:solidFill>
              </a:rPr>
              <a:t>бюджета осуществляется </a:t>
            </a:r>
            <a:r>
              <a:rPr lang="ru-RU" b="1" dirty="0" smtClean="0">
                <a:solidFill>
                  <a:srgbClr val="821A08"/>
                </a:solidFill>
              </a:rPr>
              <a:t>дважды в год</a:t>
            </a:r>
            <a:endParaRPr lang="ru-RU" b="1" dirty="0">
              <a:solidFill>
                <a:srgbClr val="821A08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5445224"/>
            <a:ext cx="8026400" cy="115212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Предельный размер субсидии, предоставляемой </a:t>
            </a:r>
            <a:r>
              <a:rPr lang="ru-RU" dirty="0" smtClean="0">
                <a:solidFill>
                  <a:schemeClr val="tx1"/>
                </a:solidFill>
              </a:rPr>
              <a:t>для поддержки </a:t>
            </a:r>
            <a:r>
              <a:rPr lang="ru-RU" b="1" dirty="0">
                <a:solidFill>
                  <a:srgbClr val="821A08"/>
                </a:solidFill>
              </a:rPr>
              <a:t>одного </a:t>
            </a:r>
            <a:r>
              <a:rPr lang="ru-RU" dirty="0">
                <a:solidFill>
                  <a:schemeClr val="tx1"/>
                </a:solidFill>
              </a:rPr>
              <a:t>решения </a:t>
            </a:r>
            <a:r>
              <a:rPr lang="ru-RU" dirty="0" smtClean="0">
                <a:solidFill>
                  <a:schemeClr val="tx1"/>
                </a:solidFill>
              </a:rPr>
              <a:t>об </a:t>
            </a:r>
            <a:r>
              <a:rPr lang="ru-RU" dirty="0">
                <a:solidFill>
                  <a:schemeClr val="tx1"/>
                </a:solidFill>
              </a:rPr>
              <a:t>использовании средств самообложения </a:t>
            </a:r>
            <a:r>
              <a:rPr lang="ru-RU" dirty="0" smtClean="0">
                <a:solidFill>
                  <a:schemeClr val="tx1"/>
                </a:solidFill>
              </a:rPr>
              <a:t>граждан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rgbClr val="821A08"/>
                </a:solidFill>
              </a:rPr>
              <a:t>составляет </a:t>
            </a:r>
            <a:r>
              <a:rPr lang="ru-RU" b="1" dirty="0">
                <a:solidFill>
                  <a:srgbClr val="821A08"/>
                </a:solidFill>
              </a:rPr>
              <a:t>1 млн. рублей</a:t>
            </a:r>
          </a:p>
        </p:txBody>
      </p:sp>
    </p:spTree>
    <p:extLst>
      <p:ext uri="{BB962C8B-B14F-4D97-AF65-F5344CB8AC3E}">
        <p14:creationId xmlns:p14="http://schemas.microsoft.com/office/powerpoint/2010/main" val="3251456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16632"/>
            <a:ext cx="8026400" cy="7200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Условия предоставления субсидий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764704"/>
            <a:ext cx="8026400" cy="24482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</a:rPr>
              <a:t>Субсидии предоставляются при соблюдении следующих условий</a:t>
            </a:r>
            <a:r>
              <a:rPr lang="ru-RU" sz="1600" b="1" dirty="0" smtClean="0">
                <a:solidFill>
                  <a:schemeClr val="tx1"/>
                </a:solidFill>
              </a:rPr>
              <a:t>: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1) заключение соглашения </a:t>
            </a:r>
            <a:r>
              <a:rPr lang="ru-RU" sz="1600" dirty="0">
                <a:solidFill>
                  <a:schemeClr val="tx1"/>
                </a:solidFill>
              </a:rPr>
              <a:t>о предоставлении </a:t>
            </a:r>
            <a:r>
              <a:rPr lang="ru-RU" sz="1600" dirty="0" smtClean="0">
                <a:solidFill>
                  <a:schemeClr val="tx1"/>
                </a:solidFill>
              </a:rPr>
              <a:t>субсидии;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2</a:t>
            </a:r>
            <a:r>
              <a:rPr lang="ru-RU" sz="1600" dirty="0">
                <a:solidFill>
                  <a:schemeClr val="tx1"/>
                </a:solidFill>
              </a:rPr>
              <a:t>) п</a:t>
            </a:r>
            <a:r>
              <a:rPr lang="ru-RU" sz="1600" dirty="0" smtClean="0">
                <a:solidFill>
                  <a:schemeClr val="tx1"/>
                </a:solidFill>
              </a:rPr>
              <a:t>еречисление </a:t>
            </a:r>
            <a:r>
              <a:rPr lang="ru-RU" sz="1600" dirty="0">
                <a:solidFill>
                  <a:schemeClr val="tx1"/>
                </a:solidFill>
              </a:rPr>
              <a:t>субсидий </a:t>
            </a:r>
            <a:r>
              <a:rPr lang="ru-RU" sz="1600" dirty="0" smtClean="0">
                <a:solidFill>
                  <a:schemeClr val="tx1"/>
                </a:solidFill>
              </a:rPr>
              <a:t>осуществляется </a:t>
            </a:r>
            <a:r>
              <a:rPr lang="ru-RU" sz="1600" dirty="0">
                <a:solidFill>
                  <a:schemeClr val="tx1"/>
                </a:solidFill>
              </a:rPr>
              <a:t>в течение 20 рабочих дней после представления документов, подтверждающих </a:t>
            </a:r>
            <a:r>
              <a:rPr lang="ru-RU" sz="1600" dirty="0" smtClean="0">
                <a:solidFill>
                  <a:schemeClr val="tx1"/>
                </a:solidFill>
              </a:rPr>
              <a:t>произведенные </a:t>
            </a:r>
            <a:r>
              <a:rPr lang="ru-RU" sz="1600" dirty="0">
                <a:solidFill>
                  <a:schemeClr val="tx1"/>
                </a:solidFill>
              </a:rPr>
              <a:t>расходы или возникновение соответствующих денежных обязательств 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(</a:t>
            </a:r>
            <a:r>
              <a:rPr lang="ru-RU" sz="1600" dirty="0">
                <a:solidFill>
                  <a:schemeClr val="tx1"/>
                </a:solidFill>
              </a:rPr>
              <a:t>при условии обеспечения оплаты авансовых платежей по ним в размере, не превышающем 30% от суммы соответствующего денежного обязательства</a:t>
            </a:r>
            <a:r>
              <a:rPr lang="ru-RU" sz="1600" dirty="0" smtClean="0">
                <a:solidFill>
                  <a:schemeClr val="tx1"/>
                </a:solidFill>
              </a:rPr>
              <a:t>)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3501008"/>
            <a:ext cx="8026400" cy="266429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</a:rPr>
              <a:t>Органы местного самоуправления </a:t>
            </a:r>
            <a:r>
              <a:rPr lang="ru-RU" sz="1600" b="1" dirty="0" smtClean="0">
                <a:solidFill>
                  <a:schemeClr val="tx1"/>
                </a:solidFill>
              </a:rPr>
              <a:t>представляют </a:t>
            </a:r>
            <a:r>
              <a:rPr lang="ru-RU" sz="1600" b="1" dirty="0">
                <a:solidFill>
                  <a:schemeClr val="tx1"/>
                </a:solidFill>
              </a:rPr>
              <a:t>в Администрацию Губернатора </a:t>
            </a:r>
            <a:r>
              <a:rPr lang="ru-RU" sz="1600" b="1" dirty="0" smtClean="0">
                <a:solidFill>
                  <a:schemeClr val="tx1"/>
                </a:solidFill>
              </a:rPr>
              <a:t>области </a:t>
            </a:r>
            <a:r>
              <a:rPr lang="ru-RU" sz="1600" b="1" dirty="0">
                <a:solidFill>
                  <a:schemeClr val="tx1"/>
                </a:solidFill>
              </a:rPr>
              <a:t>следующие документы</a:t>
            </a:r>
            <a:r>
              <a:rPr lang="ru-RU" sz="1600" b="1" dirty="0" smtClean="0">
                <a:solidFill>
                  <a:schemeClr val="tx1"/>
                </a:solidFill>
              </a:rPr>
              <a:t>: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1) реестр </a:t>
            </a:r>
            <a:r>
              <a:rPr lang="ru-RU" sz="1600" dirty="0">
                <a:solidFill>
                  <a:schemeClr val="tx1"/>
                </a:solidFill>
              </a:rPr>
              <a:t>платежных документов, подтверждающих поступление в отчетном периоде в </a:t>
            </a:r>
            <a:r>
              <a:rPr lang="ru-RU" sz="1600" dirty="0" smtClean="0">
                <a:solidFill>
                  <a:schemeClr val="tx1"/>
                </a:solidFill>
              </a:rPr>
              <a:t>местный бюджет средств </a:t>
            </a:r>
            <a:r>
              <a:rPr lang="ru-RU" sz="1600" dirty="0">
                <a:solidFill>
                  <a:schemeClr val="tx1"/>
                </a:solidFill>
              </a:rPr>
              <a:t>населения и добровольных </a:t>
            </a:r>
            <a:r>
              <a:rPr lang="ru-RU" sz="1600" dirty="0" smtClean="0">
                <a:solidFill>
                  <a:schemeClr val="tx1"/>
                </a:solidFill>
              </a:rPr>
              <a:t>пожертвований;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2</a:t>
            </a:r>
            <a:r>
              <a:rPr lang="ru-RU" sz="1600" dirty="0">
                <a:solidFill>
                  <a:schemeClr val="tx1"/>
                </a:solidFill>
              </a:rPr>
              <a:t>) выписку из решения о местном бюджете, подтверждающую наличие финансового обеспечения расходного обязательства в соответствующем финансовом периоде.</a:t>
            </a: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Документы </a:t>
            </a:r>
            <a:r>
              <a:rPr lang="ru-RU" sz="1600" dirty="0">
                <a:solidFill>
                  <a:schemeClr val="tx1"/>
                </a:solidFill>
              </a:rPr>
              <a:t>представляются в Администрацию Губернатора </a:t>
            </a:r>
            <a:r>
              <a:rPr lang="ru-RU" sz="1600" dirty="0" smtClean="0">
                <a:solidFill>
                  <a:schemeClr val="tx1"/>
                </a:solidFill>
              </a:rPr>
              <a:t>области </a:t>
            </a:r>
            <a:r>
              <a:rPr lang="ru-RU" sz="1600" dirty="0">
                <a:solidFill>
                  <a:schemeClr val="tx1"/>
                </a:solidFill>
              </a:rPr>
              <a:t>до 20-го числа месяца, следующего за отчетным </a:t>
            </a:r>
            <a:r>
              <a:rPr lang="ru-RU" sz="1600" dirty="0" smtClean="0">
                <a:solidFill>
                  <a:schemeClr val="tx1"/>
                </a:solidFill>
              </a:rPr>
              <a:t>периодом (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с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1 ноября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по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28 февраля (в високосном году - по 29 февраля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) и с 1 марта по 31 октября</a:t>
            </a:r>
            <a:r>
              <a:rPr lang="ru-RU" sz="1600" b="1" dirty="0" smtClean="0">
                <a:solidFill>
                  <a:schemeClr val="tx1"/>
                </a:solidFill>
              </a:rPr>
              <a:t>)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68330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Воздушный поток.thmx</Template>
  <TotalTime>1041</TotalTime>
  <Words>935</Words>
  <Application>Microsoft Macintosh PowerPoint</Application>
  <PresentationFormat>Экран (4:3)</PresentationFormat>
  <Paragraphs>122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Ассоциация  «Совет муниципальных образований Самарской области»</dc:title>
  <dc:creator>Кужанбаева Анна Геннадьевна</dc:creator>
  <cp:lastModifiedBy>Рм22</cp:lastModifiedBy>
  <cp:revision>200</cp:revision>
  <dcterms:created xsi:type="dcterms:W3CDTF">2017-12-11T06:31:44Z</dcterms:created>
  <dcterms:modified xsi:type="dcterms:W3CDTF">2018-11-20T09:19:31Z</dcterms:modified>
</cp:coreProperties>
</file>